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79" r:id="rId4"/>
  </p:sldMasterIdLst>
  <p:notesMasterIdLst>
    <p:notesMasterId r:id="rId32"/>
  </p:notesMasterIdLst>
  <p:sldIdLst>
    <p:sldId id="348" r:id="rId5"/>
    <p:sldId id="368" r:id="rId6"/>
    <p:sldId id="266" r:id="rId7"/>
    <p:sldId id="369" r:id="rId8"/>
    <p:sldId id="364" r:id="rId9"/>
    <p:sldId id="301" r:id="rId10"/>
    <p:sldId id="355" r:id="rId11"/>
    <p:sldId id="389" r:id="rId12"/>
    <p:sldId id="390" r:id="rId13"/>
    <p:sldId id="391" r:id="rId14"/>
    <p:sldId id="294" r:id="rId15"/>
    <p:sldId id="381" r:id="rId16"/>
    <p:sldId id="382" r:id="rId17"/>
    <p:sldId id="372" r:id="rId18"/>
    <p:sldId id="392" r:id="rId19"/>
    <p:sldId id="393" r:id="rId20"/>
    <p:sldId id="377" r:id="rId21"/>
    <p:sldId id="400" r:id="rId22"/>
    <p:sldId id="403" r:id="rId23"/>
    <p:sldId id="401" r:id="rId24"/>
    <p:sldId id="404" r:id="rId25"/>
    <p:sldId id="405" r:id="rId26"/>
    <p:sldId id="402" r:id="rId27"/>
    <p:sldId id="406" r:id="rId28"/>
    <p:sldId id="386" r:id="rId29"/>
    <p:sldId id="387" r:id="rId30"/>
    <p:sldId id="408" r:id="rId31"/>
  </p:sldIdLst>
  <p:sldSz cx="12192000" cy="6858000"/>
  <p:notesSz cx="6858000" cy="9144000"/>
  <p:embeddedFontLst>
    <p:embeddedFont>
      <p:font typeface="Century Gothic" panose="020B0502020202020204" pitchFamily="34" charset="0"/>
      <p:regular r:id="rId33"/>
      <p:bold r:id="rId34"/>
      <p:italic r:id="rId35"/>
      <p:boldItalic r:id="rId36"/>
    </p:embeddedFont>
    <p:embeddedFont>
      <p:font typeface="Georgia" panose="02040502050405020303" pitchFamily="18"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86EC0"/>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1EF1B3-7DC9-0343-A660-3E5C388BAA7D}" v="4" dt="2024-12-12T16:53:39.530"/>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05"/>
    <p:restoredTop sz="88563"/>
  </p:normalViewPr>
  <p:slideViewPr>
    <p:cSldViewPr snapToGrid="0">
      <p:cViewPr>
        <p:scale>
          <a:sx n="90" d="100"/>
          <a:sy n="90" d="100"/>
        </p:scale>
        <p:origin x="552"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77" Type="http://schemas.microsoft.com/office/2015/10/relationships/revisionInfo" Target="revisionInfo.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6.xml"/><Relationship Id="rId7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GB" b="1"/>
              <a:t>Exposition type: </a:t>
            </a:r>
            <a:r>
              <a:rPr lang="en-GB"/>
              <a:t>Explanation</a:t>
            </a:r>
          </a:p>
          <a:p>
            <a:pPr marL="0" lvl="0" indent="0" algn="l" rtl="0">
              <a:lnSpc>
                <a:spcPct val="100000"/>
              </a:lnSpc>
              <a:spcBef>
                <a:spcPts val="0"/>
              </a:spcBef>
              <a:spcAft>
                <a:spcPts val="0"/>
              </a:spcAft>
              <a:buSzPts val="1400"/>
              <a:buNone/>
            </a:pPr>
            <a:endParaRPr lang="en-GB"/>
          </a:p>
          <a:p>
            <a:pPr marL="0" lvl="0" indent="0" algn="l" rtl="0">
              <a:lnSpc>
                <a:spcPct val="100000"/>
              </a:lnSpc>
              <a:spcBef>
                <a:spcPts val="0"/>
              </a:spcBef>
              <a:spcAft>
                <a:spcPts val="0"/>
              </a:spcAft>
              <a:buSzPts val="1400"/>
              <a:buNone/>
            </a:pPr>
            <a:r>
              <a:rPr lang="en-GB" b="1"/>
              <a:t>Model teacher exposition:</a:t>
            </a:r>
          </a:p>
          <a:p>
            <a:pPr marL="0" lvl="0" indent="0" algn="l" rtl="0">
              <a:lnSpc>
                <a:spcPct val="100000"/>
              </a:lnSpc>
              <a:spcBef>
                <a:spcPts val="0"/>
              </a:spcBef>
              <a:spcAft>
                <a:spcPts val="0"/>
              </a:spcAft>
              <a:buSzPts val="1400"/>
              <a:buNone/>
            </a:pPr>
            <a:r>
              <a:rPr lang="en-GB" b="0"/>
              <a:t>Half equations actually tell us quite a bit about what happens in a reaction. They give us the same information as an ionic equation, but it’s a little easier to read.</a:t>
            </a:r>
          </a:p>
          <a:p>
            <a:pPr marL="0" lvl="0" indent="0" algn="l" rtl="0">
              <a:lnSpc>
                <a:spcPct val="100000"/>
              </a:lnSpc>
              <a:spcBef>
                <a:spcPts val="0"/>
              </a:spcBef>
              <a:spcAft>
                <a:spcPts val="0"/>
              </a:spcAft>
              <a:buSzPts val="1400"/>
              <a:buNone/>
            </a:pPr>
            <a:endParaRPr lang="en-GB" b="0" i="0"/>
          </a:p>
          <a:p>
            <a:pPr marL="0" lvl="0" indent="0" algn="l" rtl="0">
              <a:lnSpc>
                <a:spcPct val="100000"/>
              </a:lnSpc>
              <a:spcBef>
                <a:spcPts val="0"/>
              </a:spcBef>
              <a:spcAft>
                <a:spcPts val="0"/>
              </a:spcAft>
              <a:buSzPts val="1400"/>
              <a:buNone/>
            </a:pPr>
            <a:r>
              <a:rPr lang="en-GB" b="0" i="0"/>
              <a:t>Let’s take Magnesium. </a:t>
            </a:r>
          </a:p>
          <a:p>
            <a:pPr marL="0" lvl="0" indent="0" algn="l" rtl="0">
              <a:lnSpc>
                <a:spcPct val="100000"/>
              </a:lnSpc>
              <a:spcBef>
                <a:spcPts val="0"/>
              </a:spcBef>
              <a:spcAft>
                <a:spcPts val="0"/>
              </a:spcAft>
              <a:buSzPts val="1400"/>
              <a:buNone/>
            </a:pPr>
            <a:r>
              <a:rPr lang="en-GB" b="0" i="0"/>
              <a:t>It’s starts out as a neutral magnesium atom. At the end, it’s a positively charged ion.</a:t>
            </a:r>
          </a:p>
          <a:p>
            <a:pPr marL="0" lvl="0" indent="0" algn="l" rtl="0">
              <a:lnSpc>
                <a:spcPct val="100000"/>
              </a:lnSpc>
              <a:spcBef>
                <a:spcPts val="0"/>
              </a:spcBef>
              <a:spcAft>
                <a:spcPts val="0"/>
              </a:spcAft>
              <a:buSzPts val="1400"/>
              <a:buNone/>
            </a:pPr>
            <a:r>
              <a:rPr lang="en-GB" b="0" i="1"/>
              <a:t>So what has happened to magnesium in this reaction? </a:t>
            </a:r>
            <a:r>
              <a:rPr lang="en-GB" b="1" i="1"/>
              <a:t>It has lost electrons.</a:t>
            </a:r>
          </a:p>
          <a:p>
            <a:pPr marL="0" lvl="0" indent="0" algn="l" rtl="0">
              <a:lnSpc>
                <a:spcPct val="100000"/>
              </a:lnSpc>
              <a:spcBef>
                <a:spcPts val="0"/>
              </a:spcBef>
              <a:spcAft>
                <a:spcPts val="0"/>
              </a:spcAft>
              <a:buSzPts val="1400"/>
              <a:buNone/>
            </a:pPr>
            <a:r>
              <a:rPr lang="en-GB" b="0" i="0"/>
              <a:t>When something loses electrons we can call this oxidation. You have already come across this word before but we had a different definition for it.</a:t>
            </a:r>
          </a:p>
          <a:p>
            <a:pPr marL="0" lvl="0" indent="0" algn="l" rtl="0">
              <a:lnSpc>
                <a:spcPct val="100000"/>
              </a:lnSpc>
              <a:spcBef>
                <a:spcPts val="0"/>
              </a:spcBef>
              <a:spcAft>
                <a:spcPts val="0"/>
              </a:spcAft>
              <a:buSzPts val="1400"/>
              <a:buNone/>
            </a:pPr>
            <a:r>
              <a:rPr lang="en-GB" b="0" i="1"/>
              <a:t>Can you remember the other definition of oxidation? </a:t>
            </a:r>
            <a:r>
              <a:rPr lang="en-GB" b="1" i="1"/>
              <a:t>Oxidation is the gain of oxygen.</a:t>
            </a:r>
          </a:p>
          <a:p>
            <a:pPr marL="0" lvl="0" indent="0" algn="l" rtl="0">
              <a:lnSpc>
                <a:spcPct val="100000"/>
              </a:lnSpc>
              <a:spcBef>
                <a:spcPts val="0"/>
              </a:spcBef>
              <a:spcAft>
                <a:spcPts val="0"/>
              </a:spcAft>
              <a:buSzPts val="1400"/>
              <a:buNone/>
            </a:pPr>
            <a:r>
              <a:rPr lang="en-GB" b="0" i="0"/>
              <a:t>So you see we have two definitions for oxidation, and we will use both these at different times. The definition we have introduced today, that oxidation is the loss of electrons, is the one we always use when talking about ionic equations. You might be asked to define oxidation ‘in terms of electrons’, and then you will know that this is the definition you need.</a:t>
            </a:r>
          </a:p>
          <a:p>
            <a:pPr marL="0" lvl="0" indent="0" algn="l" rtl="0">
              <a:lnSpc>
                <a:spcPct val="100000"/>
              </a:lnSpc>
              <a:spcBef>
                <a:spcPts val="0"/>
              </a:spcBef>
              <a:spcAft>
                <a:spcPts val="0"/>
              </a:spcAft>
              <a:buSzPts val="1400"/>
              <a:buNone/>
            </a:pPr>
            <a:endParaRPr lang="en-GB" b="0" i="0"/>
          </a:p>
          <a:p>
            <a:pPr marL="0" lvl="0" indent="0" algn="l" rtl="0">
              <a:lnSpc>
                <a:spcPct val="100000"/>
              </a:lnSpc>
              <a:spcBef>
                <a:spcPts val="0"/>
              </a:spcBef>
              <a:spcAft>
                <a:spcPts val="0"/>
              </a:spcAft>
              <a:buSzPts val="1400"/>
              <a:buNone/>
            </a:pPr>
            <a:r>
              <a:rPr lang="en-GB" b="0" i="0"/>
              <a:t>Now let’s look at copper.</a:t>
            </a:r>
          </a:p>
          <a:p>
            <a:pPr marL="0" lvl="0" indent="0" algn="l" rtl="0">
              <a:lnSpc>
                <a:spcPct val="100000"/>
              </a:lnSpc>
              <a:spcBef>
                <a:spcPts val="0"/>
              </a:spcBef>
              <a:spcAft>
                <a:spcPts val="0"/>
              </a:spcAft>
              <a:buSzPts val="1400"/>
              <a:buNone/>
            </a:pPr>
            <a:r>
              <a:rPr lang="en-GB" b="0" i="0"/>
              <a:t>It starts out as a positive copper ion, and by the end of the reaction it is a neutral copper atom.</a:t>
            </a:r>
            <a:endParaRPr lang="en-US" b="0" i="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1"/>
              <a:t>So what has happened to copper in this reaction? </a:t>
            </a:r>
            <a:r>
              <a:rPr lang="en-GB" b="1" i="1"/>
              <a:t>It has gained electrons.</a:t>
            </a:r>
          </a:p>
          <a:p>
            <a:pPr marL="0" lvl="0" indent="0" algn="l" rtl="0">
              <a:lnSpc>
                <a:spcPct val="100000"/>
              </a:lnSpc>
              <a:spcBef>
                <a:spcPts val="0"/>
              </a:spcBef>
              <a:spcAft>
                <a:spcPts val="0"/>
              </a:spcAft>
              <a:buSzPts val="1400"/>
              <a:buNone/>
            </a:pPr>
            <a:r>
              <a:rPr lang="en-GB" b="0" i="0"/>
              <a:t>When something gains electrons we can call this reduction. You have already come across this word too, but we had a different definition for it.</a:t>
            </a:r>
          </a:p>
          <a:p>
            <a:pPr marL="0" lvl="0" indent="0" algn="l" rtl="0">
              <a:lnSpc>
                <a:spcPct val="100000"/>
              </a:lnSpc>
              <a:spcBef>
                <a:spcPts val="0"/>
              </a:spcBef>
              <a:spcAft>
                <a:spcPts val="0"/>
              </a:spcAft>
              <a:buSzPts val="1400"/>
              <a:buNone/>
            </a:pPr>
            <a:r>
              <a:rPr lang="en-GB" b="0" i="1"/>
              <a:t>Can you remember the other definition of reduction? </a:t>
            </a:r>
            <a:r>
              <a:rPr lang="en-GB" b="1" i="1"/>
              <a:t>Reduction is the loss of oxygen.</a:t>
            </a:r>
          </a:p>
          <a:p>
            <a:pPr marL="0" lvl="0" indent="0" algn="l" rtl="0">
              <a:lnSpc>
                <a:spcPct val="100000"/>
              </a:lnSpc>
              <a:spcBef>
                <a:spcPts val="0"/>
              </a:spcBef>
              <a:spcAft>
                <a:spcPts val="0"/>
              </a:spcAft>
              <a:buSzPts val="1400"/>
              <a:buNone/>
            </a:pPr>
            <a:r>
              <a:rPr lang="en-GB" b="0" i="0"/>
              <a:t>Just like oxidation we have 2 different definitions for reduction.</a:t>
            </a:r>
          </a:p>
          <a:p>
            <a:pPr marL="0" lvl="0" indent="0" algn="l" rtl="0">
              <a:lnSpc>
                <a:spcPct val="100000"/>
              </a:lnSpc>
              <a:spcBef>
                <a:spcPts val="0"/>
              </a:spcBef>
              <a:spcAft>
                <a:spcPts val="0"/>
              </a:spcAft>
              <a:buSzPts val="1400"/>
              <a:buNone/>
            </a:pPr>
            <a:r>
              <a:rPr lang="en-GB" b="0" i="0"/>
              <a:t>To help you remember, we can use the pneumonic </a:t>
            </a:r>
            <a:r>
              <a:rPr lang="en-GB" b="1" i="0"/>
              <a:t>OIL RIG</a:t>
            </a:r>
            <a:r>
              <a:rPr lang="en-GB" b="0" i="0"/>
              <a:t>, which stands for </a:t>
            </a:r>
            <a:r>
              <a:rPr lang="en-GB" b="1" i="0"/>
              <a:t>O</a:t>
            </a:r>
            <a:r>
              <a:rPr lang="en-GB" b="0" i="0"/>
              <a:t>xidation </a:t>
            </a:r>
            <a:r>
              <a:rPr lang="en-GB" b="1" i="0"/>
              <a:t>I</a:t>
            </a:r>
            <a:r>
              <a:rPr lang="en-GB" b="0" i="0"/>
              <a:t>s </a:t>
            </a:r>
            <a:r>
              <a:rPr lang="en-GB" b="1" i="0"/>
              <a:t>L</a:t>
            </a:r>
            <a:r>
              <a:rPr lang="en-GB" b="0" i="0"/>
              <a:t>oss (of electrons), </a:t>
            </a:r>
            <a:r>
              <a:rPr lang="en-GB" b="1" i="0"/>
              <a:t>R</a:t>
            </a:r>
            <a:r>
              <a:rPr lang="en-GB" b="0" i="0"/>
              <a:t>eduction </a:t>
            </a:r>
            <a:r>
              <a:rPr lang="en-GB" b="1" i="0"/>
              <a:t>I</a:t>
            </a:r>
            <a:r>
              <a:rPr lang="en-GB" b="0" i="0"/>
              <a:t>s </a:t>
            </a:r>
            <a:r>
              <a:rPr lang="en-GB" b="1" i="0"/>
              <a:t>G</a:t>
            </a:r>
            <a:r>
              <a:rPr lang="en-GB" b="0" i="0"/>
              <a:t>ain (of electrons).</a:t>
            </a:r>
          </a:p>
          <a:p>
            <a:pPr marL="0" lvl="0" indent="0" algn="l" rtl="0">
              <a:lnSpc>
                <a:spcPct val="100000"/>
              </a:lnSpc>
              <a:spcBef>
                <a:spcPts val="0"/>
              </a:spcBef>
              <a:spcAft>
                <a:spcPts val="0"/>
              </a:spcAft>
              <a:buSzPts val="1400"/>
              <a:buNone/>
            </a:pPr>
            <a:endParaRPr lang="en-GB" b="0" i="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2776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a:t>There </a:t>
            </a:r>
            <a:r>
              <a:rPr lang="en-GB" b="0" dirty="0"/>
              <a:t>should be two electrons. </a:t>
            </a:r>
          </a:p>
          <a:p>
            <a:r>
              <a:rPr lang="en-GB" b="0" dirty="0"/>
              <a:t>The half equation should be written as: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Cl</a:t>
            </a:r>
            <a:r>
              <a:rPr lang="en-GB" b="0" baseline="-25000" dirty="0"/>
              <a:t>2</a:t>
            </a:r>
            <a:r>
              <a:rPr lang="en-GB" b="0" dirty="0"/>
              <a:t> </a:t>
            </a:r>
            <a:r>
              <a:rPr lang="en-GB" b="0" dirty="0">
                <a:sym typeface="Wingdings" pitchFamily="2" charset="2"/>
              </a:rPr>
              <a:t>+ 2e</a:t>
            </a:r>
            <a:r>
              <a:rPr lang="en-GB" b="0" baseline="30000" dirty="0">
                <a:sym typeface="Wingdings" pitchFamily="2" charset="2"/>
              </a:rPr>
              <a:t>- </a:t>
            </a:r>
            <a:r>
              <a:rPr lang="en-GB" b="0" dirty="0">
                <a:sym typeface="Wingdings" pitchFamily="2" charset="2"/>
              </a:rPr>
              <a:t> 2Cl</a:t>
            </a:r>
            <a:r>
              <a:rPr lang="en-GB" b="0" baseline="30000" dirty="0">
                <a:sym typeface="Wingdings" pitchFamily="2" charset="2"/>
              </a:rPr>
              <a:t>-</a:t>
            </a:r>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8445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Purpose: </a:t>
            </a:r>
            <a:r>
              <a:rPr lang="en-GB" b="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Purpose: </a:t>
            </a:r>
            <a:r>
              <a:rPr lang="en-GB" b="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3780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Purpose: </a:t>
            </a:r>
            <a:r>
              <a:rPr lang="en-GB" b="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1596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6713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82578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53101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a:solidFill>
                  <a:srgbClr val="1F3864"/>
                </a:solidFill>
                <a:latin typeface="Century Gothic"/>
                <a:ea typeface="Century Gothic"/>
                <a:cs typeface="Century Gothic"/>
                <a:sym typeface="Century Gothic"/>
              </a:rPr>
              <a:t>Foundation: </a:t>
            </a:r>
            <a:r>
              <a:rPr lang="en-GB" sz="1200" b="0" i="0" u="none" strike="noStrike" cap="none">
                <a:solidFill>
                  <a:srgbClr val="1F3864"/>
                </a:solidFill>
                <a:latin typeface="Century Gothic"/>
                <a:ea typeface="Century Gothic"/>
                <a:cs typeface="Century Gothic"/>
                <a:sym typeface="Century Gothic"/>
              </a:rPr>
              <a:t>State the formula for a hydrogen ion</a:t>
            </a:r>
            <a:endParaRPr lang="en-GB" sz="900" b="0" i="0" u="none" strike="noStrike" cap="none">
              <a:solidFill>
                <a:srgbClr val="1F386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a:solidFill>
                  <a:srgbClr val="7030A0"/>
                </a:solidFill>
                <a:latin typeface="Century Gothic"/>
                <a:ea typeface="Century Gothic"/>
                <a:cs typeface="Century Gothic"/>
                <a:sym typeface="Century Gothic"/>
              </a:rPr>
              <a:t>Stretch: </a:t>
            </a:r>
            <a:r>
              <a:rPr lang="en-GB" sz="1200" b="0" i="0" u="none" strike="noStrike" cap="none">
                <a:solidFill>
                  <a:srgbClr val="7030A0"/>
                </a:solidFill>
                <a:latin typeface="Century Gothic"/>
                <a:ea typeface="Century Gothic"/>
                <a:cs typeface="Century Gothic"/>
                <a:sym typeface="Century Gothic"/>
              </a:rPr>
              <a:t>State the formula for an oxide ion</a:t>
            </a:r>
            <a:endParaRPr lang="en-GB" sz="1200" b="0" i="0" u="none" strike="noStrike" cap="none">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a:p>
          <a:p>
            <a:pPr marL="0" lvl="0" indent="0" algn="l" rtl="0">
              <a:lnSpc>
                <a:spcPct val="100000"/>
              </a:lnSpc>
              <a:spcBef>
                <a:spcPts val="0"/>
              </a:spcBef>
              <a:spcAft>
                <a:spcPts val="0"/>
              </a:spcAft>
              <a:buSzPts val="1400"/>
              <a:buNone/>
            </a:pPr>
            <a:r>
              <a:rPr lang="en-GB" b="1"/>
              <a:t>Answers:</a:t>
            </a:r>
          </a:p>
          <a:p>
            <a:pPr marL="0" lvl="0" indent="0" algn="l" rtl="0">
              <a:lnSpc>
                <a:spcPct val="100000"/>
              </a:lnSpc>
              <a:spcBef>
                <a:spcPts val="0"/>
              </a:spcBef>
              <a:spcAft>
                <a:spcPts val="0"/>
              </a:spcAft>
              <a:buSzPts val="1400"/>
              <a:buNone/>
            </a:pPr>
            <a:r>
              <a:rPr lang="en-GB"/>
              <a:t>Foundation: </a:t>
            </a:r>
            <a:r>
              <a:rPr lang="en-GB" sz="1200" b="0" i="0" u="none" strike="noStrike" cap="none">
                <a:solidFill>
                  <a:srgbClr val="1F3864"/>
                </a:solidFill>
                <a:latin typeface="Century Gothic"/>
                <a:ea typeface="Century Gothic"/>
                <a:cs typeface="Century Gothic"/>
                <a:sym typeface="Century Gothic"/>
              </a:rPr>
              <a:t>H</a:t>
            </a:r>
            <a:r>
              <a:rPr lang="en-GB" sz="1200" b="0" i="0" u="none" strike="noStrike" cap="none" baseline="30000">
                <a:solidFill>
                  <a:srgbClr val="1F3864"/>
                </a:solidFill>
                <a:latin typeface="Century Gothic"/>
                <a:ea typeface="Century Gothic"/>
                <a:cs typeface="Century Gothic"/>
                <a:sym typeface="Century Gothic"/>
              </a:rPr>
              <a:t>+</a:t>
            </a:r>
            <a:endParaRPr lang="en-GB"/>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a:t>Stretch: </a:t>
            </a:r>
            <a:r>
              <a:rPr lang="en-GB" sz="1200" b="0" i="0" u="none" strike="noStrike" cap="none">
                <a:solidFill>
                  <a:srgbClr val="1F3864"/>
                </a:solidFill>
                <a:latin typeface="Century Gothic"/>
                <a:ea typeface="Century Gothic"/>
                <a:cs typeface="Century Gothic"/>
                <a:sym typeface="Century Gothic"/>
              </a:rPr>
              <a:t>O</a:t>
            </a:r>
            <a:r>
              <a:rPr lang="en-GB" sz="1200" b="0" i="0" u="none" strike="noStrike" cap="none" baseline="30000">
                <a:solidFill>
                  <a:srgbClr val="1F3864"/>
                </a:solidFill>
                <a:latin typeface="Century Gothic"/>
                <a:ea typeface="Century Gothic"/>
                <a:cs typeface="Century Gothic"/>
                <a:sym typeface="Century Gothic"/>
              </a:rPr>
              <a:t>2-</a:t>
            </a:r>
            <a:endParaRPr lang="en-GB" baseline="30000"/>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a:p>
          <a:p>
            <a:pPr marL="0" lvl="0" indent="0" algn="l" rtl="0">
              <a:lnSpc>
                <a:spcPct val="100000"/>
              </a:lnSpc>
              <a:spcBef>
                <a:spcPts val="0"/>
              </a:spcBef>
              <a:spcAft>
                <a:spcPts val="0"/>
              </a:spcAft>
              <a:buSzPts val="1400"/>
              <a:buNone/>
            </a:pPr>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93811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97812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2814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839267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72733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a:t>Q1. Answer: A</a:t>
            </a:r>
          </a:p>
          <a:p>
            <a:pPr marL="0" marR="0" lvl="0" indent="0" algn="l" rtl="0">
              <a:lnSpc>
                <a:spcPct val="100000"/>
              </a:lnSpc>
              <a:spcBef>
                <a:spcPts val="0"/>
              </a:spcBef>
              <a:spcAft>
                <a:spcPts val="0"/>
              </a:spcAft>
              <a:buClr>
                <a:schemeClr val="dk1"/>
              </a:buClr>
              <a:buSzPts val="1200"/>
              <a:buFont typeface="+mj-lt"/>
              <a:buNone/>
            </a:pPr>
            <a:r>
              <a:rPr lang="en-GB" b="0"/>
              <a:t>If students answer B, they are adding the electrons to the wring side of their half equations. </a:t>
            </a:r>
            <a:r>
              <a:rPr lang="en-GB" i="1"/>
              <a:t>To fix-it, take one side of the incorrect answer they have chosen here, for example ‘Mg + 2e’, ask students what charge magnesium would have if we added 2 electrons. The answer is negative, so this doesn’t make sense! Give students some more ionic equations to practise splitting up into ionic equations.</a:t>
            </a:r>
          </a:p>
          <a:p>
            <a:pPr marL="0" marR="0" lvl="0" indent="0" algn="l" defTabSz="914400" rtl="0" eaLnBrk="1" fontAlgn="auto" latinLnBrk="0" hangingPunct="1">
              <a:lnSpc>
                <a:spcPct val="100000"/>
              </a:lnSpc>
              <a:spcBef>
                <a:spcPts val="0"/>
              </a:spcBef>
              <a:spcAft>
                <a:spcPts val="0"/>
              </a:spcAft>
              <a:buClr>
                <a:schemeClr val="dk1"/>
              </a:buClr>
              <a:buSzPts val="1200"/>
              <a:buFont typeface="+mj-lt"/>
              <a:buNone/>
              <a:tabLst/>
              <a:defRPr/>
            </a:pPr>
            <a:r>
              <a:rPr lang="en-GB" i="0"/>
              <a:t>If students answer C, they have successful chosen the correct species to put into each of the half equations, however they have forgotten to represent the electrons. </a:t>
            </a:r>
            <a:r>
              <a:rPr lang="en-GB" i="1"/>
              <a:t>To fix-it, model the method for writing a half equation using a full ionic equation, and then give students some more ionic equations to practise splitting up into half equations.</a:t>
            </a:r>
            <a:endParaRPr lang="en-GB" i="0"/>
          </a:p>
          <a:p>
            <a:pPr marL="0" marR="0" lvl="0" indent="0" algn="l" rtl="0">
              <a:lnSpc>
                <a:spcPct val="100000"/>
              </a:lnSpc>
              <a:spcBef>
                <a:spcPts val="0"/>
              </a:spcBef>
              <a:spcAft>
                <a:spcPts val="0"/>
              </a:spcAft>
              <a:buClr>
                <a:schemeClr val="dk1"/>
              </a:buClr>
              <a:buSzPts val="1200"/>
              <a:buFont typeface="+mj-lt"/>
              <a:buNone/>
            </a:pPr>
            <a:r>
              <a:rPr lang="en-GB" b="1" i="0"/>
              <a:t>Q2. </a:t>
            </a:r>
            <a:r>
              <a:rPr lang="en-GB" b="1"/>
              <a:t>Answer: C</a:t>
            </a:r>
          </a:p>
          <a:p>
            <a:pPr marL="0" marR="0" lvl="0" indent="0" algn="l" rtl="0">
              <a:lnSpc>
                <a:spcPct val="100000"/>
              </a:lnSpc>
              <a:spcBef>
                <a:spcPts val="0"/>
              </a:spcBef>
              <a:spcAft>
                <a:spcPts val="0"/>
              </a:spcAft>
              <a:buClr>
                <a:schemeClr val="dk1"/>
              </a:buClr>
              <a:buSzPts val="1200"/>
              <a:buFont typeface="+mj-lt"/>
              <a:buNone/>
            </a:pPr>
            <a:r>
              <a:rPr lang="en-GB" b="0"/>
              <a:t>If students answer A or B, students have selected a definition which is either incorrect or not specific enough to be correct. </a:t>
            </a:r>
            <a:r>
              <a:rPr lang="en-GB" i="1"/>
              <a:t>To fix-it, use an example of a redox reaction equation to show where oxidation and reduction are happening simultaneously to define a redox reaction. Ask students to repeat this definition from memory.</a:t>
            </a:r>
            <a:endParaRPr lang="en-GB" b="0" i="1"/>
          </a:p>
          <a:p>
            <a:pPr marL="0" marR="0" lvl="0" indent="0" algn="l" rtl="0">
              <a:lnSpc>
                <a:spcPct val="100000"/>
              </a:lnSpc>
              <a:spcBef>
                <a:spcPts val="0"/>
              </a:spcBef>
              <a:spcAft>
                <a:spcPts val="0"/>
              </a:spcAft>
              <a:buClr>
                <a:schemeClr val="dk1"/>
              </a:buClr>
              <a:buSzPts val="1200"/>
              <a:buFont typeface="+mj-lt"/>
              <a:buNone/>
            </a:pPr>
            <a:endParaRPr lang="en-GB" b="0" i="1"/>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i="0"/>
              <a:t>Q3. </a:t>
            </a:r>
            <a:r>
              <a:rPr lang="en-GB" b="1"/>
              <a:t>Answer: C</a:t>
            </a:r>
          </a:p>
          <a:p>
            <a:pPr marL="0" marR="0" lvl="0" indent="0" algn="l" rtl="0">
              <a:lnSpc>
                <a:spcPct val="100000"/>
              </a:lnSpc>
              <a:spcBef>
                <a:spcPts val="0"/>
              </a:spcBef>
              <a:spcAft>
                <a:spcPts val="0"/>
              </a:spcAft>
              <a:buClr>
                <a:schemeClr val="dk1"/>
              </a:buClr>
              <a:buSzPts val="1200"/>
              <a:buFont typeface="+mj-lt"/>
              <a:buNone/>
            </a:pPr>
            <a:r>
              <a:rPr lang="en-GB" b="0"/>
              <a:t>If students answer A, they have chosen the wrong number of electrons to oxidise a potassium ion. </a:t>
            </a:r>
            <a:r>
              <a:rPr lang="en-GB" i="1"/>
              <a:t>To fix-it, point out that potassium is in group 1 of the Periodic Table, and therefore it has 1 electron on its valence shell to lose readily. This means that potassium forms ions with a +1 charge, not +2. You can also reference the table of ionic formulae in the knowledge organiser.</a:t>
            </a:r>
          </a:p>
          <a:p>
            <a:pPr marL="0" marR="0" lvl="0" indent="0" algn="l" rtl="0">
              <a:lnSpc>
                <a:spcPct val="100000"/>
              </a:lnSpc>
              <a:spcBef>
                <a:spcPts val="0"/>
              </a:spcBef>
              <a:spcAft>
                <a:spcPts val="0"/>
              </a:spcAft>
              <a:buClr>
                <a:schemeClr val="dk1"/>
              </a:buClr>
              <a:buSzPts val="1200"/>
              <a:buFont typeface="+mj-lt"/>
              <a:buNone/>
            </a:pPr>
            <a:r>
              <a:rPr lang="en-GB" b="0" i="0"/>
              <a:t>If students answer B, they have deduced the correct ion formula for potassium, and have represented this correctly with 1 electron, however they have incorrectly written the state symbol as (s) for the potassium ion. </a:t>
            </a:r>
            <a:r>
              <a:rPr lang="en-GB" b="0" i="1"/>
              <a:t>To fix-it, remind students that ions appear in an aqueous state. Ask students to practice adding in the state symbols for a series of ionic and half equations.</a:t>
            </a:r>
          </a:p>
          <a:p>
            <a:pPr marL="0" marR="0" lvl="0" indent="0" algn="l" rtl="0">
              <a:lnSpc>
                <a:spcPct val="100000"/>
              </a:lnSpc>
              <a:spcBef>
                <a:spcPts val="0"/>
              </a:spcBef>
              <a:spcAft>
                <a:spcPts val="0"/>
              </a:spcAft>
              <a:buClr>
                <a:schemeClr val="dk1"/>
              </a:buClr>
              <a:buSzPts val="1200"/>
              <a:buFont typeface="+mj-lt"/>
              <a:buNone/>
            </a:pPr>
            <a:endParaRPr lang="en-GB" b="0" i="0"/>
          </a:p>
          <a:p>
            <a:pPr marL="0" marR="0" lvl="0" indent="0" algn="l" rtl="0">
              <a:lnSpc>
                <a:spcPct val="100000"/>
              </a:lnSpc>
              <a:spcBef>
                <a:spcPts val="0"/>
              </a:spcBef>
              <a:spcAft>
                <a:spcPts val="0"/>
              </a:spcAft>
              <a:buClr>
                <a:schemeClr val="dk1"/>
              </a:buClr>
              <a:buSzPts val="1200"/>
              <a:buFont typeface="+mj-lt"/>
              <a:buNone/>
            </a:pPr>
            <a:endParaRPr lang="en-GB" b="0" i="1"/>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09836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sym typeface="Century Gothic"/>
              </a:rPr>
              <a:t>Answers:</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sym typeface="Century Gothic"/>
              </a:rPr>
              <a:t>Do now:</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1. </a:t>
            </a:r>
            <a:r>
              <a:rPr lang="en-GB" sz="1200" b="0" i="0" u="none" strike="noStrike" cap="none">
                <a:solidFill>
                  <a:schemeClr val="accent1"/>
                </a:solidFill>
                <a:latin typeface="Century Gothic"/>
                <a:ea typeface="Century Gothic"/>
                <a:cs typeface="Century Gothic"/>
                <a:sym typeface="Century Gothic"/>
              </a:rPr>
              <a:t>Oxidation is the loss of electrons</a:t>
            </a:r>
            <a:endParaRPr lang="en-GB" sz="1200" b="0"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2. </a:t>
            </a:r>
            <a:r>
              <a:rPr lang="en-GB" sz="1200" b="0" i="0" u="none" strike="noStrike" cap="none">
                <a:solidFill>
                  <a:schemeClr val="accent1"/>
                </a:solidFill>
                <a:latin typeface="Century Gothic"/>
                <a:ea typeface="Century Gothic"/>
                <a:cs typeface="Century Gothic"/>
                <a:sym typeface="Century Gothic"/>
              </a:rPr>
              <a:t>Reduction is the gain of electrons</a:t>
            </a:r>
            <a:endParaRPr lang="en-GB" sz="1200" b="0"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3.True</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4. </a:t>
            </a:r>
            <a:r>
              <a:rPr lang="en-GB" sz="1200" b="0" i="0" u="none" strike="noStrike" cap="none">
                <a:solidFill>
                  <a:schemeClr val="accent1"/>
                </a:solidFill>
                <a:latin typeface="Century Gothic"/>
                <a:ea typeface="Century Gothic"/>
                <a:cs typeface="Century Gothic"/>
                <a:sym typeface="Century Gothic"/>
              </a:rPr>
              <a:t>This is an oxidation reaction because the sodium atom lost an electron.</a:t>
            </a:r>
            <a:endParaRPr lang="en-GB" sz="1200" b="0"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5. </a:t>
            </a:r>
            <a:r>
              <a:rPr lang="en-GB" sz="1200" b="0">
                <a:solidFill>
                  <a:schemeClr val="accent1"/>
                </a:solidFill>
                <a:latin typeface="Century Gothic"/>
                <a:ea typeface="Century Gothic"/>
                <a:cs typeface="Century Gothic"/>
                <a:sym typeface="Century Gothic"/>
              </a:rPr>
              <a:t>Metal + oxygen </a:t>
            </a:r>
            <a:r>
              <a:rPr lang="en-GB" sz="1400" b="0">
                <a:solidFill>
                  <a:schemeClr val="accent1"/>
                </a:solidFill>
                <a:latin typeface="Century Gothic"/>
                <a:ea typeface="Century Gothic"/>
                <a:cs typeface="Century Gothic"/>
                <a:sym typeface="Century Gothic"/>
              </a:rPr>
              <a:t>→</a:t>
            </a:r>
            <a:r>
              <a:rPr lang="en-GB" sz="1200" b="0">
                <a:solidFill>
                  <a:schemeClr val="accent1"/>
                </a:solidFill>
                <a:latin typeface="Century Gothic"/>
                <a:ea typeface="Century Gothic"/>
                <a:cs typeface="Century Gothic"/>
                <a:sym typeface="Century Gothic"/>
              </a:rPr>
              <a:t> </a:t>
            </a:r>
            <a:r>
              <a:rPr lang="en-GB" sz="1200" b="0" i="0" u="none" strike="noStrike" cap="none">
                <a:solidFill>
                  <a:schemeClr val="accent1"/>
                </a:solidFill>
                <a:latin typeface="Century Gothic"/>
                <a:ea typeface="Century Gothic"/>
                <a:cs typeface="Century Gothic"/>
                <a:sym typeface="Century Gothic"/>
              </a:rPr>
              <a:t>metal oxide</a:t>
            </a:r>
            <a:endParaRPr lang="en-GB" sz="1200" b="0" i="0" u="none" strike="noStrike" cap="none">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sz="1200" b="1"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sym typeface="Century Gothic"/>
              </a:rPr>
              <a:t>Drill:</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1. Cl</a:t>
            </a:r>
            <a:r>
              <a:rPr lang="en-GB" sz="1200" b="0" i="0" u="none" strike="noStrike" cap="none" baseline="30000">
                <a:solidFill>
                  <a:srgbClr val="1F3864"/>
                </a:solidFill>
                <a:latin typeface="Century Gothic"/>
                <a:sym typeface="Century Gothic"/>
              </a:rPr>
              <a:t>-</a:t>
            </a:r>
            <a:endParaRPr lang="en-GB" sz="1200" b="0"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2. (Removing the spectator ions): </a:t>
            </a:r>
            <a:r>
              <a:rPr lang="en-GB" sz="1200">
                <a:solidFill>
                  <a:schemeClr val="dk1"/>
                </a:solidFill>
                <a:latin typeface="Century Gothic"/>
                <a:ea typeface="Century Gothic"/>
                <a:cs typeface="Century Gothic"/>
                <a:sym typeface="Century Gothic"/>
              </a:rPr>
              <a:t>H</a:t>
            </a:r>
            <a:r>
              <a:rPr lang="en-GB" sz="1200" baseline="30000">
                <a:solidFill>
                  <a:schemeClr val="dk1"/>
                </a:solidFill>
                <a:latin typeface="Century Gothic"/>
                <a:ea typeface="Century Gothic"/>
                <a:cs typeface="Century Gothic"/>
                <a:sym typeface="Century Gothic"/>
              </a:rPr>
              <a:t>+</a:t>
            </a:r>
            <a:r>
              <a:rPr lang="en-GB" sz="1200" baseline="-25000">
                <a:solidFill>
                  <a:schemeClr val="dk1"/>
                </a:solidFill>
                <a:latin typeface="Century Gothic"/>
                <a:ea typeface="Century Gothic"/>
                <a:cs typeface="Century Gothic"/>
                <a:sym typeface="Century Gothic"/>
              </a:rPr>
              <a:t>(aq) </a:t>
            </a:r>
            <a:r>
              <a:rPr lang="en-GB" sz="1200">
                <a:solidFill>
                  <a:schemeClr val="dk1"/>
                </a:solidFill>
                <a:latin typeface="Century Gothic"/>
                <a:ea typeface="Century Gothic"/>
                <a:cs typeface="Century Gothic"/>
                <a:sym typeface="Century Gothic"/>
              </a:rPr>
              <a:t>+ OH</a:t>
            </a:r>
            <a:r>
              <a:rPr lang="en-GB" sz="1200" baseline="30000">
                <a:solidFill>
                  <a:schemeClr val="dk1"/>
                </a:solidFill>
                <a:latin typeface="Century Gothic"/>
                <a:ea typeface="Century Gothic"/>
                <a:cs typeface="Century Gothic"/>
                <a:sym typeface="Century Gothic"/>
              </a:rPr>
              <a:t>-</a:t>
            </a:r>
            <a:r>
              <a:rPr lang="en-GB" sz="1200" baseline="-25000">
                <a:solidFill>
                  <a:schemeClr val="dk1"/>
                </a:solidFill>
                <a:latin typeface="Century Gothic"/>
                <a:ea typeface="Century Gothic"/>
                <a:cs typeface="Century Gothic"/>
                <a:sym typeface="Century Gothic"/>
              </a:rPr>
              <a:t>(aq) </a:t>
            </a:r>
            <a:r>
              <a:rPr lang="en-GB" sz="1200">
                <a:solidFill>
                  <a:schemeClr val="dk1"/>
                </a:solidFill>
                <a:latin typeface="Century Gothic"/>
                <a:ea typeface="Century Gothic"/>
                <a:cs typeface="Century Gothic"/>
                <a:sym typeface="Century Gothic"/>
              </a:rPr>
              <a:t>→ H</a:t>
            </a:r>
            <a:r>
              <a:rPr lang="en-GB" sz="1200" baseline="-25000">
                <a:solidFill>
                  <a:schemeClr val="dk1"/>
                </a:solidFill>
                <a:latin typeface="Century Gothic"/>
                <a:ea typeface="Century Gothic"/>
                <a:cs typeface="Century Gothic"/>
                <a:sym typeface="Century Gothic"/>
              </a:rPr>
              <a:t>2</a:t>
            </a:r>
            <a:r>
              <a:rPr lang="en-GB" sz="1200">
                <a:solidFill>
                  <a:schemeClr val="dk1"/>
                </a:solidFill>
                <a:latin typeface="Century Gothic"/>
                <a:ea typeface="Century Gothic"/>
                <a:cs typeface="Century Gothic"/>
                <a:sym typeface="Century Gothic"/>
              </a:rPr>
              <a:t>O</a:t>
            </a:r>
            <a:r>
              <a:rPr lang="en-GB" sz="1200" baseline="-25000">
                <a:solidFill>
                  <a:schemeClr val="dk1"/>
                </a:solidFill>
                <a:latin typeface="Century Gothic"/>
                <a:ea typeface="Century Gothic"/>
                <a:cs typeface="Century Gothic"/>
                <a:sym typeface="Century Gothic"/>
              </a:rPr>
              <a:t>(l)</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a:solidFill>
                  <a:srgbClr val="1F3864"/>
                </a:solidFill>
                <a:latin typeface="Century Gothic"/>
                <a:sym typeface="Century Gothic"/>
              </a:rPr>
              <a:t>Chitosan is a material found in crab and shrimp shells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a:solidFill>
                  <a:srgbClr val="1F3864"/>
                </a:solidFill>
                <a:latin typeface="Century Gothic"/>
                <a:sym typeface="Century Gothic"/>
              </a:rPr>
              <a:t>Batteries made from chitosan are rechargeable many times, can be recycled and are safe.</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a:solidFill>
                  <a:srgbClr val="1F3864"/>
                </a:solidFill>
                <a:latin typeface="Century Gothic"/>
                <a:sym typeface="Century Gothic"/>
              </a:rPr>
              <a:t>We use lithium-ion batteries in phones, smart watches, small and large appliances and electric vehicles.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a:solidFill>
                  <a:srgbClr val="1F3864"/>
                </a:solidFill>
                <a:latin typeface="Century Gothic"/>
                <a:sym typeface="Century Gothic"/>
              </a:rPr>
              <a:t>Lithium ion batteries contain substances that take hundreds of years to degrade.</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a:solidFill>
                  <a:srgbClr val="1F3864"/>
                </a:solidFill>
                <a:latin typeface="Century Gothic"/>
                <a:sym typeface="Century Gothic"/>
              </a:rPr>
              <a:t>The amount of chitosan that would be needed to make a coin sized battery would cost 0.00015 p.</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sz="1200" b="0" i="0" u="none" strike="noStrike" cap="none">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ea typeface="Century Gothic"/>
                <a:cs typeface="Century Gothic"/>
                <a:sym typeface="Century Gothic"/>
              </a:rPr>
              <a:t>Big idea: Reactions Rearrange Matter</a:t>
            </a:r>
          </a:p>
          <a:p>
            <a:endParaRPr lang="en-GB" sz="1200" kern="1200">
              <a:solidFill>
                <a:schemeClr val="tx1"/>
              </a:solidFill>
              <a:effectLst/>
              <a:latin typeface="+mn-lt"/>
              <a:ea typeface="+mn-ea"/>
              <a:cs typeface="+mn-cs"/>
            </a:endParaRPr>
          </a:p>
          <a:p>
            <a:r>
              <a:rPr lang="en-GB" sz="1200" b="1" kern="1200">
                <a:solidFill>
                  <a:schemeClr val="tx1"/>
                </a:solidFill>
                <a:effectLst/>
                <a:latin typeface="+mn-lt"/>
                <a:ea typeface="+mn-ea"/>
                <a:cs typeface="+mn-cs"/>
              </a:rPr>
              <a:t>Suggested Hook:</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C4.2.5 Lesson Objectives:</a:t>
            </a:r>
          </a:p>
          <a:p>
            <a:r>
              <a:rPr lang="en-US" sz="1800" dirty="0">
                <a:latin typeface="Century Gothic" panose="020B0502020202020204" pitchFamily="34" charset="0"/>
              </a:rPr>
              <a:t>Critical: Split an ionic equation into two half equations</a:t>
            </a:r>
          </a:p>
          <a:p>
            <a:r>
              <a:rPr lang="en-US" sz="1800">
                <a:latin typeface="Century Gothic" panose="020B0502020202020204" pitchFamily="34" charset="0"/>
              </a:rPr>
              <a:t>Critical: Identify </a:t>
            </a:r>
            <a:r>
              <a:rPr lang="en-US" sz="1800" dirty="0">
                <a:latin typeface="Century Gothic" panose="020B0502020202020204" pitchFamily="34" charset="0"/>
              </a:rPr>
              <a:t>the species which are oxidised and reduced</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a:t>Fix-it guidance from previous exit ticket:</a:t>
            </a:r>
            <a:endParaRPr lang="en-GB" b="0" i="0"/>
          </a:p>
          <a:p>
            <a:pPr marL="0" marR="0" lvl="0" indent="0" algn="l" rtl="0">
              <a:lnSpc>
                <a:spcPct val="100000"/>
              </a:lnSpc>
              <a:spcBef>
                <a:spcPts val="0"/>
              </a:spcBef>
              <a:spcAft>
                <a:spcPts val="0"/>
              </a:spcAft>
              <a:buClr>
                <a:schemeClr val="dk1"/>
              </a:buClr>
              <a:buSzPts val="1200"/>
              <a:buFont typeface="+mj-lt"/>
              <a:buNone/>
            </a:pPr>
            <a:r>
              <a:rPr lang="en-GB" b="1"/>
              <a:t>Q1. Answer: A</a:t>
            </a:r>
          </a:p>
          <a:p>
            <a:pPr marL="0" marR="0" lvl="0" indent="0" algn="l" rtl="0">
              <a:lnSpc>
                <a:spcPct val="100000"/>
              </a:lnSpc>
              <a:spcBef>
                <a:spcPts val="0"/>
              </a:spcBef>
              <a:spcAft>
                <a:spcPts val="0"/>
              </a:spcAft>
              <a:buClr>
                <a:schemeClr val="dk1"/>
              </a:buClr>
              <a:buSzPts val="1200"/>
              <a:buFont typeface="+mj-lt"/>
              <a:buNone/>
            </a:pPr>
            <a:r>
              <a:rPr lang="en-GB" b="0"/>
              <a:t>If students answer B or D, they think that reduction is the loss of electrons. </a:t>
            </a:r>
            <a:r>
              <a:rPr lang="en-GB" i="1"/>
              <a:t>To fix-it, use OIL RIG to help students remember that oxidation is the loss of electrons and reduction is the gain of electrons.</a:t>
            </a:r>
          </a:p>
          <a:p>
            <a:pPr marL="0" marR="0" lvl="0" indent="0" algn="l" rtl="0">
              <a:lnSpc>
                <a:spcPct val="100000"/>
              </a:lnSpc>
              <a:spcBef>
                <a:spcPts val="0"/>
              </a:spcBef>
              <a:spcAft>
                <a:spcPts val="0"/>
              </a:spcAft>
              <a:buClr>
                <a:schemeClr val="dk1"/>
              </a:buClr>
              <a:buSzPts val="1200"/>
              <a:buFont typeface="+mj-lt"/>
              <a:buNone/>
            </a:pPr>
            <a:r>
              <a:rPr lang="en-GB" i="0"/>
              <a:t>If students answer C, they think that reduction is the gain of oxygen. They might be mis-using the OIL RIG (thinking it refers to reduction as gaining oxygen instead of reduction gaining electrons). </a:t>
            </a:r>
            <a:r>
              <a:rPr lang="en-GB" i="1"/>
              <a:t>To fix-it, remind students that the word oxidation starts with ‘ox’ because it involves the gain of oxygen.</a:t>
            </a:r>
          </a:p>
          <a:p>
            <a:pPr marL="0" marR="0" lvl="0" indent="0" algn="l" rtl="0">
              <a:lnSpc>
                <a:spcPct val="100000"/>
              </a:lnSpc>
              <a:spcBef>
                <a:spcPts val="0"/>
              </a:spcBef>
              <a:spcAft>
                <a:spcPts val="0"/>
              </a:spcAft>
              <a:buClr>
                <a:schemeClr val="dk1"/>
              </a:buClr>
              <a:buSzPts val="1200"/>
              <a:buFont typeface="+mj-lt"/>
              <a:buNone/>
            </a:pPr>
            <a:r>
              <a:rPr lang="en-GB" b="1" i="0"/>
              <a:t>Q2. </a:t>
            </a:r>
            <a:r>
              <a:rPr lang="en-GB" b="1"/>
              <a:t>Answer: B</a:t>
            </a:r>
          </a:p>
          <a:p>
            <a:pPr marL="0" marR="0" lvl="0" indent="0" algn="l" defTabSz="914400" rtl="0" eaLnBrk="1" fontAlgn="auto" latinLnBrk="0" hangingPunct="1">
              <a:lnSpc>
                <a:spcPct val="100000"/>
              </a:lnSpc>
              <a:spcBef>
                <a:spcPts val="0"/>
              </a:spcBef>
              <a:spcAft>
                <a:spcPts val="0"/>
              </a:spcAft>
              <a:buClr>
                <a:schemeClr val="dk1"/>
              </a:buClr>
              <a:buSzPts val="1200"/>
              <a:buFont typeface="+mj-lt"/>
              <a:buNone/>
              <a:tabLst/>
              <a:defRPr/>
            </a:pPr>
            <a:r>
              <a:rPr lang="en-GB" b="0"/>
              <a:t>If students answer A, they have successfully written each part of the chemical equation as ions, however they have forgotten to remove the species that appear on both sides of the equation (in this case the sulfate ion). </a:t>
            </a:r>
            <a:r>
              <a:rPr lang="en-GB" i="1"/>
              <a:t>To fix-it, remind students that any species that appears in exactly the same way on both sides of the equation is not included in the final ionic equation. </a:t>
            </a:r>
            <a:r>
              <a:rPr lang="en-GB" b="0" i="1"/>
              <a:t>Give students more practice in writing ionic equations.</a:t>
            </a:r>
            <a:endParaRPr lang="en-GB" i="1"/>
          </a:p>
          <a:p>
            <a:pPr marL="0" marR="0" lvl="0" indent="0" algn="l" rtl="0">
              <a:lnSpc>
                <a:spcPct val="100000"/>
              </a:lnSpc>
              <a:spcBef>
                <a:spcPts val="0"/>
              </a:spcBef>
              <a:spcAft>
                <a:spcPts val="0"/>
              </a:spcAft>
              <a:buClr>
                <a:schemeClr val="dk1"/>
              </a:buClr>
              <a:buSzPts val="1200"/>
              <a:buFont typeface="+mj-lt"/>
              <a:buNone/>
            </a:pPr>
            <a:r>
              <a:rPr lang="en-GB" b="0" i="0"/>
              <a:t>If students answer C, they have included the correct species in their ionic equation, however they have made the common error of trying to balance this equation. Students sometimes mistakenly treat the ion charges as if they were subscript numbers or coefficients. </a:t>
            </a:r>
            <a:r>
              <a:rPr lang="en-GB" b="0" i="1"/>
              <a:t>To fix-it, remind students that the charges are not indicative of the number of ions. Give students more practice in writing ionic equations.</a:t>
            </a:r>
          </a:p>
          <a:p>
            <a:pPr marL="0" marR="0" lvl="0" indent="0" algn="l" rtl="0">
              <a:lnSpc>
                <a:spcPct val="100000"/>
              </a:lnSpc>
              <a:spcBef>
                <a:spcPts val="0"/>
              </a:spcBef>
              <a:spcAft>
                <a:spcPts val="0"/>
              </a:spcAft>
              <a:buClr>
                <a:schemeClr val="dk1"/>
              </a:buClr>
              <a:buSzPts val="1200"/>
              <a:buFont typeface="+mj-lt"/>
              <a:buNone/>
            </a:pPr>
            <a:r>
              <a:rPr lang="en-GB" b="1" i="0"/>
              <a:t>Q3. </a:t>
            </a:r>
            <a:r>
              <a:rPr lang="en-GB" b="1"/>
              <a:t>Answer: C </a:t>
            </a:r>
          </a:p>
          <a:p>
            <a:pPr marL="0" marR="0" lvl="0" indent="0" algn="l" defTabSz="914400" rtl="0" eaLnBrk="1" fontAlgn="auto" latinLnBrk="0" hangingPunct="1">
              <a:lnSpc>
                <a:spcPct val="100000"/>
              </a:lnSpc>
              <a:spcBef>
                <a:spcPts val="0"/>
              </a:spcBef>
              <a:spcAft>
                <a:spcPts val="0"/>
              </a:spcAft>
              <a:buClr>
                <a:schemeClr val="dk1"/>
              </a:buClr>
              <a:buSzPts val="1200"/>
              <a:buFont typeface="+mj-lt"/>
              <a:buNone/>
              <a:tabLst/>
              <a:defRPr/>
            </a:pPr>
            <a:r>
              <a:rPr lang="en-GB" b="0"/>
              <a:t>If students answer A, they are taking the term oxidation in this case to mean the addition of oxygen, and have not considered (or do not know) what oxidation means in term of electrons. </a:t>
            </a:r>
            <a:r>
              <a:rPr lang="en-GB" i="1"/>
              <a:t>To fix-it, remind students that where oxidation results in ions becoming charged, that the question is referring to the loss of electrons (and not the gain of oxygen).</a:t>
            </a:r>
            <a:endParaRPr lang="en-GB" b="0"/>
          </a:p>
          <a:p>
            <a:pPr marL="0" marR="0" lvl="0" indent="0" algn="l" rtl="0">
              <a:lnSpc>
                <a:spcPct val="100000"/>
              </a:lnSpc>
              <a:spcBef>
                <a:spcPts val="0"/>
              </a:spcBef>
              <a:spcAft>
                <a:spcPts val="0"/>
              </a:spcAft>
              <a:buClr>
                <a:schemeClr val="dk1"/>
              </a:buClr>
              <a:buSzPts val="1200"/>
              <a:buFont typeface="+mj-lt"/>
              <a:buNone/>
            </a:pPr>
            <a:r>
              <a:rPr lang="en-GB" b="0"/>
              <a:t>If students answer B, they are taking the term oxidation in this case to mean the removal of oxygen. This means they both do not understand that oxidation is the addition of oxygen, and they have not considered that this question requires a consideration of oxidation in terms of electrons. </a:t>
            </a:r>
            <a:r>
              <a:rPr lang="en-GB" i="1"/>
              <a:t>To fix-it, remind students of the definition of oxidation in terms of oxygen, and in terms of electrons. Remind students that where oxidation results in ions becoming charged, that the question is referring to the loss of electrons.</a:t>
            </a:r>
          </a:p>
          <a:p>
            <a:pPr marL="0" marR="0" lvl="0" indent="0" algn="l" rtl="0">
              <a:lnSpc>
                <a:spcPct val="100000"/>
              </a:lnSpc>
              <a:spcBef>
                <a:spcPts val="0"/>
              </a:spcBef>
              <a:spcAft>
                <a:spcPts val="0"/>
              </a:spcAft>
              <a:buClr>
                <a:schemeClr val="dk1"/>
              </a:buClr>
              <a:buSzPts val="1200"/>
              <a:buFont typeface="+mj-lt"/>
              <a:buNone/>
            </a:pPr>
            <a:r>
              <a:rPr lang="en-GB" b="0" i="0"/>
              <a:t>If students answer D, they correctly recognise that the question is referring to oxidation in terms of electrons (and not in terms of the gain or loss of oxygen). However, the student thinks that gaining electrons results in a positive charge. </a:t>
            </a:r>
            <a:r>
              <a:rPr lang="en-GB" b="0" i="1"/>
              <a:t>To fix-it, remind students that electrons have a negative charge. Therefore, the gain of electrons will result in negatively charged ions.</a:t>
            </a:r>
          </a:p>
          <a:p>
            <a:pPr marL="0" marR="0" lvl="0" indent="0" algn="l" rtl="0">
              <a:lnSpc>
                <a:spcPct val="100000"/>
              </a:lnSpc>
              <a:spcBef>
                <a:spcPts val="0"/>
              </a:spcBef>
              <a:spcAft>
                <a:spcPts val="0"/>
              </a:spcAft>
              <a:buClr>
                <a:schemeClr val="dk1"/>
              </a:buClr>
              <a:buSzPts val="1200"/>
              <a:buFont typeface="+mj-lt"/>
              <a:buNone/>
            </a:pPr>
            <a:endParaRPr lang="en-GB" b="0" i="1"/>
          </a:p>
          <a:p>
            <a:pPr marL="0" marR="0" lvl="0" indent="0" algn="l" rtl="0">
              <a:lnSpc>
                <a:spcPct val="100000"/>
              </a:lnSpc>
              <a:spcBef>
                <a:spcPts val="0"/>
              </a:spcBef>
              <a:spcAft>
                <a:spcPts val="0"/>
              </a:spcAft>
              <a:buClr>
                <a:schemeClr val="dk1"/>
              </a:buClr>
              <a:buSzPts val="1200"/>
              <a:buFont typeface="Calibri"/>
              <a:buNone/>
            </a:pPr>
            <a:endParaRPr lang="en-GB" b="0" i="1"/>
          </a:p>
          <a:p>
            <a:pPr marL="0" marR="0" lvl="0" indent="0" algn="l" rtl="0">
              <a:lnSpc>
                <a:spcPct val="100000"/>
              </a:lnSpc>
              <a:spcBef>
                <a:spcPts val="0"/>
              </a:spcBef>
              <a:spcAft>
                <a:spcPts val="0"/>
              </a:spcAft>
              <a:buClr>
                <a:schemeClr val="dk1"/>
              </a:buClr>
              <a:buSzPts val="1200"/>
              <a:buFont typeface="+mj-lt"/>
              <a:buNone/>
            </a:pPr>
            <a:endParaRPr lang="en-GB" b="0" i="1"/>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GB" b="1"/>
              <a:t>Exposition type: </a:t>
            </a:r>
            <a:r>
              <a:rPr lang="en-GB"/>
              <a:t>Explanation</a:t>
            </a:r>
          </a:p>
          <a:p>
            <a:pPr marL="0" lvl="0" indent="0" algn="l" rtl="0">
              <a:lnSpc>
                <a:spcPct val="100000"/>
              </a:lnSpc>
              <a:spcBef>
                <a:spcPts val="0"/>
              </a:spcBef>
              <a:spcAft>
                <a:spcPts val="0"/>
              </a:spcAft>
              <a:buSzPts val="1400"/>
              <a:buNone/>
            </a:pPr>
            <a:endParaRPr lang="en-GB"/>
          </a:p>
          <a:p>
            <a:pPr marL="0" lvl="0" indent="0" algn="l" rtl="0">
              <a:lnSpc>
                <a:spcPct val="100000"/>
              </a:lnSpc>
              <a:spcBef>
                <a:spcPts val="0"/>
              </a:spcBef>
              <a:spcAft>
                <a:spcPts val="0"/>
              </a:spcAft>
              <a:buSzPts val="1400"/>
              <a:buNone/>
            </a:pPr>
            <a:r>
              <a:rPr lang="en-GB"/>
              <a:t>This is a recap of key information from the previous lesson, which is essential for students to be able to access this lesson’s content.</a:t>
            </a:r>
          </a:p>
          <a:p>
            <a:pPr marL="0" lvl="0" indent="0" algn="l" rtl="0">
              <a:lnSpc>
                <a:spcPct val="100000"/>
              </a:lnSpc>
              <a:spcBef>
                <a:spcPts val="0"/>
              </a:spcBef>
              <a:spcAft>
                <a:spcPts val="0"/>
              </a:spcAft>
              <a:buSzPts val="1400"/>
              <a:buNone/>
            </a:pPr>
            <a:endParaRPr lang="en-GB" b="1"/>
          </a:p>
          <a:p>
            <a:pPr marL="0" lvl="0" indent="0" algn="l" rtl="0">
              <a:lnSpc>
                <a:spcPct val="100000"/>
              </a:lnSpc>
              <a:spcBef>
                <a:spcPts val="0"/>
              </a:spcBef>
              <a:spcAft>
                <a:spcPts val="0"/>
              </a:spcAft>
              <a:buSzPts val="1400"/>
              <a:buNone/>
            </a:pPr>
            <a:r>
              <a:rPr lang="en-GB" b="1"/>
              <a:t>Model teacher exposition:</a:t>
            </a:r>
          </a:p>
          <a:p>
            <a:pPr marL="0" lvl="0" indent="0" algn="l" rtl="0">
              <a:lnSpc>
                <a:spcPct val="100000"/>
              </a:lnSpc>
              <a:spcBef>
                <a:spcPts val="0"/>
              </a:spcBef>
              <a:spcAft>
                <a:spcPts val="0"/>
              </a:spcAft>
              <a:buSzPts val="1400"/>
              <a:buNone/>
            </a:pPr>
            <a:r>
              <a:rPr lang="en-GB" b="0"/>
              <a:t>Ionic equations actually tell us quite a bit about what happens in a reaction.</a:t>
            </a:r>
          </a:p>
          <a:p>
            <a:pPr marL="0" lvl="0" indent="0" algn="l" rtl="0">
              <a:lnSpc>
                <a:spcPct val="100000"/>
              </a:lnSpc>
              <a:spcBef>
                <a:spcPts val="0"/>
              </a:spcBef>
              <a:spcAft>
                <a:spcPts val="0"/>
              </a:spcAft>
              <a:buSzPts val="1400"/>
              <a:buNone/>
            </a:pPr>
            <a:r>
              <a:rPr lang="en-GB" b="0" i="0"/>
              <a:t>Look at the same element on each side of the arrow (on each side of the equation), and think about what has changed.</a:t>
            </a:r>
          </a:p>
          <a:p>
            <a:pPr marL="0" lvl="0" indent="0" algn="l" rtl="0">
              <a:lnSpc>
                <a:spcPct val="100000"/>
              </a:lnSpc>
              <a:spcBef>
                <a:spcPts val="0"/>
              </a:spcBef>
              <a:spcAft>
                <a:spcPts val="0"/>
              </a:spcAft>
              <a:buSzPts val="1400"/>
              <a:buNone/>
            </a:pPr>
            <a:endParaRPr lang="en-GB" b="0" i="0"/>
          </a:p>
          <a:p>
            <a:pPr marL="0" lvl="0" indent="0" algn="l" rtl="0">
              <a:lnSpc>
                <a:spcPct val="100000"/>
              </a:lnSpc>
              <a:spcBef>
                <a:spcPts val="0"/>
              </a:spcBef>
              <a:spcAft>
                <a:spcPts val="0"/>
              </a:spcAft>
              <a:buSzPts val="1400"/>
              <a:buNone/>
            </a:pPr>
            <a:r>
              <a:rPr lang="en-GB" b="0" i="0"/>
              <a:t>Let’s take Magnesium. </a:t>
            </a:r>
          </a:p>
          <a:p>
            <a:pPr marL="0" lvl="0" indent="0" algn="l" rtl="0">
              <a:lnSpc>
                <a:spcPct val="100000"/>
              </a:lnSpc>
              <a:spcBef>
                <a:spcPts val="0"/>
              </a:spcBef>
              <a:spcAft>
                <a:spcPts val="0"/>
              </a:spcAft>
              <a:buSzPts val="1400"/>
              <a:buNone/>
            </a:pPr>
            <a:r>
              <a:rPr lang="en-GB" b="0" i="0"/>
              <a:t>It’s starts out as a neutral magnesium atom. At the end, it’s a positively charged ion.</a:t>
            </a:r>
          </a:p>
          <a:p>
            <a:pPr marL="0" lvl="0" indent="0" algn="l" rtl="0">
              <a:lnSpc>
                <a:spcPct val="100000"/>
              </a:lnSpc>
              <a:spcBef>
                <a:spcPts val="0"/>
              </a:spcBef>
              <a:spcAft>
                <a:spcPts val="0"/>
              </a:spcAft>
              <a:buSzPts val="1400"/>
              <a:buNone/>
            </a:pPr>
            <a:r>
              <a:rPr lang="en-GB" b="0" i="1"/>
              <a:t>So what has happened to magnesium in this reaction? </a:t>
            </a:r>
            <a:r>
              <a:rPr lang="en-GB" b="1" i="1"/>
              <a:t>It has lost electrons.</a:t>
            </a:r>
          </a:p>
          <a:p>
            <a:pPr marL="0" lvl="0" indent="0" algn="l" rtl="0">
              <a:lnSpc>
                <a:spcPct val="100000"/>
              </a:lnSpc>
              <a:spcBef>
                <a:spcPts val="0"/>
              </a:spcBef>
              <a:spcAft>
                <a:spcPts val="0"/>
              </a:spcAft>
              <a:buSzPts val="1400"/>
              <a:buNone/>
            </a:pPr>
            <a:r>
              <a:rPr lang="en-GB" b="0" i="0"/>
              <a:t>When something loses electrons we can call this oxidation. You have already come across this word before but we had a different definition for it.</a:t>
            </a:r>
          </a:p>
          <a:p>
            <a:pPr marL="0" lvl="0" indent="0" algn="l" rtl="0">
              <a:lnSpc>
                <a:spcPct val="100000"/>
              </a:lnSpc>
              <a:spcBef>
                <a:spcPts val="0"/>
              </a:spcBef>
              <a:spcAft>
                <a:spcPts val="0"/>
              </a:spcAft>
              <a:buSzPts val="1400"/>
              <a:buNone/>
            </a:pPr>
            <a:r>
              <a:rPr lang="en-GB" b="0" i="1"/>
              <a:t>Can you remember the other definition of oxidation? </a:t>
            </a:r>
            <a:r>
              <a:rPr lang="en-GB" b="1" i="1"/>
              <a:t>Oxidation is the gain of oxygen.</a:t>
            </a:r>
          </a:p>
          <a:p>
            <a:pPr marL="0" lvl="0" indent="0" algn="l" rtl="0">
              <a:lnSpc>
                <a:spcPct val="100000"/>
              </a:lnSpc>
              <a:spcBef>
                <a:spcPts val="0"/>
              </a:spcBef>
              <a:spcAft>
                <a:spcPts val="0"/>
              </a:spcAft>
              <a:buSzPts val="1400"/>
              <a:buNone/>
            </a:pPr>
            <a:r>
              <a:rPr lang="en-GB" b="0" i="0"/>
              <a:t>So you see we have two definitions for oxidation, and we will use both these at different times. The definition we have introduced today, that oxidation is the loss of electrons, is the one we always use when talking about ionic equations. You might be asked to define oxidation ‘in terms of electrons’, and then you will know that this is the definition you need.</a:t>
            </a:r>
          </a:p>
          <a:p>
            <a:pPr marL="0" lvl="0" indent="0" algn="l" rtl="0">
              <a:lnSpc>
                <a:spcPct val="100000"/>
              </a:lnSpc>
              <a:spcBef>
                <a:spcPts val="0"/>
              </a:spcBef>
              <a:spcAft>
                <a:spcPts val="0"/>
              </a:spcAft>
              <a:buSzPts val="1400"/>
              <a:buNone/>
            </a:pPr>
            <a:endParaRPr lang="en-GB" b="0" i="0"/>
          </a:p>
          <a:p>
            <a:pPr marL="0" lvl="0" indent="0" algn="l" rtl="0">
              <a:lnSpc>
                <a:spcPct val="100000"/>
              </a:lnSpc>
              <a:spcBef>
                <a:spcPts val="0"/>
              </a:spcBef>
              <a:spcAft>
                <a:spcPts val="0"/>
              </a:spcAft>
              <a:buSzPts val="1400"/>
              <a:buNone/>
            </a:pPr>
            <a:r>
              <a:rPr lang="en-GB" b="0" i="0"/>
              <a:t>Now let’s look at copper.</a:t>
            </a:r>
          </a:p>
          <a:p>
            <a:pPr marL="0" lvl="0" indent="0" algn="l" rtl="0">
              <a:lnSpc>
                <a:spcPct val="100000"/>
              </a:lnSpc>
              <a:spcBef>
                <a:spcPts val="0"/>
              </a:spcBef>
              <a:spcAft>
                <a:spcPts val="0"/>
              </a:spcAft>
              <a:buSzPts val="1400"/>
              <a:buNone/>
            </a:pPr>
            <a:r>
              <a:rPr lang="en-GB" b="0" i="0"/>
              <a:t>It starts out as a positive copper ion, and by the end of the reaction it is a neutral copper atom.</a:t>
            </a:r>
            <a:endParaRPr lang="en-US" b="0" i="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1"/>
              <a:t>So what has happened to copper in this reaction? </a:t>
            </a:r>
            <a:r>
              <a:rPr lang="en-GB" b="1" i="1"/>
              <a:t>It has gained electrons.</a:t>
            </a:r>
          </a:p>
          <a:p>
            <a:pPr marL="0" lvl="0" indent="0" algn="l" rtl="0">
              <a:lnSpc>
                <a:spcPct val="100000"/>
              </a:lnSpc>
              <a:spcBef>
                <a:spcPts val="0"/>
              </a:spcBef>
              <a:spcAft>
                <a:spcPts val="0"/>
              </a:spcAft>
              <a:buSzPts val="1400"/>
              <a:buNone/>
            </a:pPr>
            <a:r>
              <a:rPr lang="en-GB" b="0" i="0"/>
              <a:t>When something gains electrons we can call this reduction. You have already come across this word too, but we had a different definition for it.</a:t>
            </a:r>
          </a:p>
          <a:p>
            <a:pPr marL="0" lvl="0" indent="0" algn="l" rtl="0">
              <a:lnSpc>
                <a:spcPct val="100000"/>
              </a:lnSpc>
              <a:spcBef>
                <a:spcPts val="0"/>
              </a:spcBef>
              <a:spcAft>
                <a:spcPts val="0"/>
              </a:spcAft>
              <a:buSzPts val="1400"/>
              <a:buNone/>
            </a:pPr>
            <a:r>
              <a:rPr lang="en-GB" b="0" i="1"/>
              <a:t>Can you remember the other definition of reduction? </a:t>
            </a:r>
            <a:r>
              <a:rPr lang="en-GB" b="1" i="1"/>
              <a:t>Reduction is the loss of oxygen.</a:t>
            </a:r>
          </a:p>
          <a:p>
            <a:pPr marL="0" lvl="0" indent="0" algn="l" rtl="0">
              <a:lnSpc>
                <a:spcPct val="100000"/>
              </a:lnSpc>
              <a:spcBef>
                <a:spcPts val="0"/>
              </a:spcBef>
              <a:spcAft>
                <a:spcPts val="0"/>
              </a:spcAft>
              <a:buSzPts val="1400"/>
              <a:buNone/>
            </a:pPr>
            <a:r>
              <a:rPr lang="en-GB" b="0" i="0"/>
              <a:t>Just like oxidation we have 2 different definitions for reduction.</a:t>
            </a:r>
          </a:p>
          <a:p>
            <a:pPr marL="0" lvl="0" indent="0" algn="l" rtl="0">
              <a:lnSpc>
                <a:spcPct val="100000"/>
              </a:lnSpc>
              <a:spcBef>
                <a:spcPts val="0"/>
              </a:spcBef>
              <a:spcAft>
                <a:spcPts val="0"/>
              </a:spcAft>
              <a:buSzPts val="1400"/>
              <a:buNone/>
            </a:pPr>
            <a:r>
              <a:rPr lang="en-GB" b="0" i="0"/>
              <a:t>To help you remember, we can use the pneumonic </a:t>
            </a:r>
            <a:r>
              <a:rPr lang="en-GB" b="1" i="0"/>
              <a:t>OIL RIG</a:t>
            </a:r>
            <a:r>
              <a:rPr lang="en-GB" b="0" i="0"/>
              <a:t>, which stands for </a:t>
            </a:r>
            <a:r>
              <a:rPr lang="en-GB" b="1" i="0"/>
              <a:t>O</a:t>
            </a:r>
            <a:r>
              <a:rPr lang="en-GB" b="0" i="0"/>
              <a:t>xidation </a:t>
            </a:r>
            <a:r>
              <a:rPr lang="en-GB" b="1" i="0"/>
              <a:t>I</a:t>
            </a:r>
            <a:r>
              <a:rPr lang="en-GB" b="0" i="0"/>
              <a:t>s </a:t>
            </a:r>
            <a:r>
              <a:rPr lang="en-GB" b="1" i="0"/>
              <a:t>L</a:t>
            </a:r>
            <a:r>
              <a:rPr lang="en-GB" b="0" i="0"/>
              <a:t>oss (of electrons), </a:t>
            </a:r>
            <a:r>
              <a:rPr lang="en-GB" b="1" i="0"/>
              <a:t>R</a:t>
            </a:r>
            <a:r>
              <a:rPr lang="en-GB" b="0" i="0"/>
              <a:t>eduction </a:t>
            </a:r>
            <a:r>
              <a:rPr lang="en-GB" b="1" i="0"/>
              <a:t>I</a:t>
            </a:r>
            <a:r>
              <a:rPr lang="en-GB" b="0" i="0"/>
              <a:t>s </a:t>
            </a:r>
            <a:r>
              <a:rPr lang="en-GB" b="1" i="0"/>
              <a:t>G</a:t>
            </a:r>
            <a:r>
              <a:rPr lang="en-GB" b="0" i="0"/>
              <a:t>ain (of electrons).</a:t>
            </a:r>
          </a:p>
          <a:p>
            <a:pPr marL="0" lvl="0" indent="0" algn="l" rtl="0">
              <a:lnSpc>
                <a:spcPct val="100000"/>
              </a:lnSpc>
              <a:spcBef>
                <a:spcPts val="0"/>
              </a:spcBef>
              <a:spcAft>
                <a:spcPts val="0"/>
              </a:spcAft>
              <a:buSzPts val="1400"/>
              <a:buNone/>
            </a:pPr>
            <a:r>
              <a:rPr lang="en-GB" b="1" i="0"/>
              <a:t>You may want to return to slide 8 and ask students to state whether each row in the table is an example of oxidation or reduction.</a:t>
            </a:r>
          </a:p>
          <a:p>
            <a:pPr marL="0" lvl="0" indent="0" algn="l" rtl="0">
              <a:lnSpc>
                <a:spcPct val="100000"/>
              </a:lnSpc>
              <a:spcBef>
                <a:spcPts val="0"/>
              </a:spcBef>
              <a:spcAft>
                <a:spcPts val="0"/>
              </a:spcAft>
              <a:buSzPts val="1400"/>
              <a:buNone/>
            </a:pPr>
            <a:endParaRPr lang="en-GB" b="0" i="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2776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Model teacher exposition:</a:t>
            </a:r>
          </a:p>
          <a:p>
            <a:r>
              <a:rPr lang="en-GB" b="0"/>
              <a:t>You can think of half equations as two halves of an ionic equation. We will simple be splitting it up, and each half equation will focus on one kind of element.</a:t>
            </a:r>
          </a:p>
          <a:p>
            <a:r>
              <a:rPr lang="en-GB" b="0"/>
              <a:t>Let’s look at the steps for writing half equations.</a:t>
            </a:r>
          </a:p>
          <a:p>
            <a:r>
              <a:rPr lang="en-GB" b="0"/>
              <a:t>We start with an ionic equation.</a:t>
            </a:r>
          </a:p>
          <a:p>
            <a:r>
              <a:rPr lang="en-GB" b="0"/>
              <a:t>First we choose which element we want to write the half equation for. We will start with magnesium.</a:t>
            </a:r>
          </a:p>
          <a:p>
            <a:r>
              <a:rPr lang="en-GB" b="1"/>
              <a:t>Go through the steps on the slide one by one.</a:t>
            </a:r>
          </a:p>
          <a:p>
            <a:endParaRPr lang="en-GB" b="1"/>
          </a:p>
          <a:p>
            <a:r>
              <a:rPr lang="en-GB" b="1"/>
              <a:t>Teacher guidance</a:t>
            </a:r>
          </a:p>
          <a:p>
            <a:r>
              <a:rPr lang="en-GB" b="0"/>
              <a:t>Be careful that students don’t confuse the charge on an ion with the number of ions – a common misconception. Numbers of atoms/ions will be denoted by a coefficient in front of the species on a subscript number (as in Cl</a:t>
            </a:r>
            <a:r>
              <a:rPr lang="en-GB" b="0" baseline="-25000"/>
              <a:t>2</a:t>
            </a:r>
            <a:r>
              <a:rPr lang="en-GB" b="0" baseline="0"/>
              <a:t> for example), not by superscript ions.</a:t>
            </a:r>
            <a:endParaRPr lang="en-GB" b="0"/>
          </a:p>
          <a:p>
            <a:endParaRPr lang="en-GB" b="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94672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5878116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22857315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14799729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715620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206480824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6341737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1975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307259612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186787354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12582467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168459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400764735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55079569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419909768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388562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972538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93573AAF-B387-14E0-4888-5569AC11E6DE}"/>
              </a:ext>
            </a:extLst>
          </p:cNvPr>
          <p:cNvSpPr txBox="1">
            <a:spLocks/>
          </p:cNvSpPr>
          <p:nvPr/>
        </p:nvSpPr>
        <p:spPr>
          <a:xfrm>
            <a:off x="369879" y="65193"/>
            <a:ext cx="10620000" cy="720000"/>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sz="2800">
                <a:latin typeface="Century Gothic" panose="020B0502020202020204" pitchFamily="34" charset="0"/>
              </a:rPr>
              <a:t>What does a half equation tell us?</a:t>
            </a:r>
          </a:p>
        </p:txBody>
      </p:sp>
      <p:sp>
        <p:nvSpPr>
          <p:cNvPr id="33" name="TextBox 32">
            <a:extLst>
              <a:ext uri="{FF2B5EF4-FFF2-40B4-BE49-F238E27FC236}">
                <a16:creationId xmlns:a16="http://schemas.microsoft.com/office/drawing/2014/main" id="{0154A21A-8BBF-5B8C-556B-40DB97C15A02}"/>
              </a:ext>
            </a:extLst>
          </p:cNvPr>
          <p:cNvSpPr txBox="1"/>
          <p:nvPr/>
        </p:nvSpPr>
        <p:spPr>
          <a:xfrm>
            <a:off x="2248403" y="970899"/>
            <a:ext cx="1186661" cy="584775"/>
          </a:xfrm>
          <a:prstGeom prst="rect">
            <a:avLst/>
          </a:prstGeom>
          <a:noFill/>
        </p:spPr>
        <p:txBody>
          <a:bodyPr wrap="square" rtlCol="0">
            <a:spAutoFit/>
          </a:bodyPr>
          <a:lstStyle/>
          <a:p>
            <a:r>
              <a:rPr lang="en-US" sz="3200">
                <a:latin typeface="Century Gothic" panose="020B0502020202020204" pitchFamily="34" charset="0"/>
              </a:rPr>
              <a:t>Mg</a:t>
            </a:r>
            <a:r>
              <a:rPr lang="en-US" sz="3200" baseline="-25000">
                <a:latin typeface="Century Gothic" panose="020B0502020202020204" pitchFamily="34" charset="0"/>
              </a:rPr>
              <a:t>(s)</a:t>
            </a:r>
            <a:endParaRPr lang="en-US" sz="2400" baseline="-25000">
              <a:latin typeface="Century Gothic" panose="020B0502020202020204" pitchFamily="34" charset="0"/>
            </a:endParaRPr>
          </a:p>
        </p:txBody>
      </p:sp>
      <p:sp>
        <p:nvSpPr>
          <p:cNvPr id="6" name="TextBox 5">
            <a:extLst>
              <a:ext uri="{FF2B5EF4-FFF2-40B4-BE49-F238E27FC236}">
                <a16:creationId xmlns:a16="http://schemas.microsoft.com/office/drawing/2014/main" id="{8197AF8D-2CE7-8549-1AD9-9E132E947171}"/>
              </a:ext>
            </a:extLst>
          </p:cNvPr>
          <p:cNvSpPr txBox="1"/>
          <p:nvPr/>
        </p:nvSpPr>
        <p:spPr>
          <a:xfrm>
            <a:off x="176348" y="1757899"/>
            <a:ext cx="11060121" cy="1384995"/>
          </a:xfrm>
          <a:prstGeom prst="rect">
            <a:avLst/>
          </a:prstGeom>
          <a:noFill/>
        </p:spPr>
        <p:txBody>
          <a:bodyPr wrap="square" rtlCol="0">
            <a:spAutoFit/>
          </a:bodyPr>
          <a:lstStyle/>
          <a:p>
            <a:pPr marL="342900" indent="-342900">
              <a:buFont typeface="Arial" panose="020B0604020202020204" pitchFamily="34" charset="0"/>
              <a:buChar char="•"/>
            </a:pPr>
            <a:r>
              <a:rPr lang="en-GB" sz="2800">
                <a:latin typeface="Century Gothic" panose="020B0502020202020204" pitchFamily="34" charset="0"/>
              </a:rPr>
              <a:t>Magnesium </a:t>
            </a:r>
            <a:r>
              <a:rPr lang="en-GB" sz="2800" b="1">
                <a:latin typeface="Century Gothic" panose="020B0502020202020204" pitchFamily="34" charset="0"/>
              </a:rPr>
              <a:t>atoms</a:t>
            </a:r>
            <a:r>
              <a:rPr lang="en-GB" sz="2800">
                <a:latin typeface="Century Gothic" panose="020B0502020202020204" pitchFamily="34" charset="0"/>
              </a:rPr>
              <a:t> </a:t>
            </a:r>
            <a:r>
              <a:rPr lang="en-GB" sz="2800" u="sng">
                <a:latin typeface="Century Gothic" panose="020B0502020202020204" pitchFamily="34" charset="0"/>
              </a:rPr>
              <a:t>lose 2 electrons </a:t>
            </a:r>
            <a:r>
              <a:rPr lang="en-GB" sz="2800">
                <a:latin typeface="Century Gothic" panose="020B0502020202020204" pitchFamily="34" charset="0"/>
              </a:rPr>
              <a:t>to become positively charged </a:t>
            </a:r>
            <a:r>
              <a:rPr lang="en-GB" sz="2800" b="1">
                <a:latin typeface="Century Gothic" panose="020B0502020202020204" pitchFamily="34" charset="0"/>
              </a:rPr>
              <a:t>ions</a:t>
            </a:r>
          </a:p>
          <a:p>
            <a:pPr marL="342900" indent="-342900">
              <a:buFont typeface="Arial" panose="020B0604020202020204" pitchFamily="34" charset="0"/>
              <a:buChar char="•"/>
            </a:pPr>
            <a:r>
              <a:rPr lang="en-GB" sz="2800">
                <a:latin typeface="Century Gothic" panose="020B0502020202020204" pitchFamily="34" charset="0"/>
              </a:rPr>
              <a:t>This loss of electrons is called </a:t>
            </a:r>
            <a:r>
              <a:rPr lang="en-GB" sz="2800" b="1">
                <a:latin typeface="Century Gothic" panose="020B0502020202020204" pitchFamily="34" charset="0"/>
              </a:rPr>
              <a:t>oxidation</a:t>
            </a:r>
          </a:p>
        </p:txBody>
      </p:sp>
      <p:sp>
        <p:nvSpPr>
          <p:cNvPr id="11" name="TextBox 10">
            <a:extLst>
              <a:ext uri="{FF2B5EF4-FFF2-40B4-BE49-F238E27FC236}">
                <a16:creationId xmlns:a16="http://schemas.microsoft.com/office/drawing/2014/main" id="{89E1BC68-F25F-9B89-D9B8-8FEBB15DF35F}"/>
              </a:ext>
            </a:extLst>
          </p:cNvPr>
          <p:cNvSpPr txBox="1"/>
          <p:nvPr/>
        </p:nvSpPr>
        <p:spPr>
          <a:xfrm>
            <a:off x="4118841" y="979494"/>
            <a:ext cx="1895747" cy="584775"/>
          </a:xfrm>
          <a:prstGeom prst="rect">
            <a:avLst/>
          </a:prstGeom>
          <a:noFill/>
        </p:spPr>
        <p:txBody>
          <a:bodyPr wrap="square">
            <a:spAutoFit/>
          </a:bodyPr>
          <a:lstStyle/>
          <a:p>
            <a:r>
              <a:rPr lang="en-GB" sz="3200">
                <a:latin typeface="Century Gothic" panose="020B0502020202020204" pitchFamily="34" charset="0"/>
              </a:rPr>
              <a:t>Mg</a:t>
            </a:r>
            <a:r>
              <a:rPr lang="en-GB" sz="3200" baseline="30000">
                <a:latin typeface="Century Gothic" panose="020B0502020202020204" pitchFamily="34" charset="0"/>
              </a:rPr>
              <a:t>2+</a:t>
            </a:r>
            <a:r>
              <a:rPr lang="en-GB" sz="3200" baseline="-25000">
                <a:latin typeface="Century Gothic" panose="020B0502020202020204" pitchFamily="34" charset="0"/>
              </a:rPr>
              <a:t>(aq) </a:t>
            </a:r>
            <a:endParaRPr lang="en-GB" sz="3200"/>
          </a:p>
        </p:txBody>
      </p:sp>
      <p:sp>
        <p:nvSpPr>
          <p:cNvPr id="13" name="TextBox 12">
            <a:extLst>
              <a:ext uri="{FF2B5EF4-FFF2-40B4-BE49-F238E27FC236}">
                <a16:creationId xmlns:a16="http://schemas.microsoft.com/office/drawing/2014/main" id="{6959128E-0754-FD3A-FA5C-3DCB35613415}"/>
              </a:ext>
            </a:extLst>
          </p:cNvPr>
          <p:cNvSpPr txBox="1"/>
          <p:nvPr/>
        </p:nvSpPr>
        <p:spPr>
          <a:xfrm>
            <a:off x="5788387" y="979494"/>
            <a:ext cx="2200940" cy="584775"/>
          </a:xfrm>
          <a:prstGeom prst="rect">
            <a:avLst/>
          </a:prstGeom>
          <a:noFill/>
        </p:spPr>
        <p:txBody>
          <a:bodyPr wrap="square">
            <a:spAutoFit/>
          </a:bodyPr>
          <a:lstStyle/>
          <a:p>
            <a:r>
              <a:rPr lang="en-GB" sz="3200">
                <a:latin typeface="Century Gothic" panose="020B0502020202020204" pitchFamily="34" charset="0"/>
              </a:rPr>
              <a:t>+ 2e</a:t>
            </a:r>
            <a:r>
              <a:rPr lang="en-GB" sz="3200" baseline="30000">
                <a:latin typeface="Century Gothic" panose="020B0502020202020204" pitchFamily="34" charset="0"/>
              </a:rPr>
              <a:t>-</a:t>
            </a:r>
            <a:r>
              <a:rPr lang="en-US" sz="3200" baseline="-25000">
                <a:latin typeface="Century Gothic" panose="020B0502020202020204" pitchFamily="34" charset="0"/>
              </a:rPr>
              <a:t> </a:t>
            </a:r>
            <a:endParaRPr lang="en-GB" sz="3200"/>
          </a:p>
        </p:txBody>
      </p:sp>
      <p:sp>
        <p:nvSpPr>
          <p:cNvPr id="15" name="TextBox 14">
            <a:extLst>
              <a:ext uri="{FF2B5EF4-FFF2-40B4-BE49-F238E27FC236}">
                <a16:creationId xmlns:a16="http://schemas.microsoft.com/office/drawing/2014/main" id="{EA95D03D-424D-11E0-B9B0-B6D659BA6407}"/>
              </a:ext>
            </a:extLst>
          </p:cNvPr>
          <p:cNvSpPr txBox="1"/>
          <p:nvPr/>
        </p:nvSpPr>
        <p:spPr>
          <a:xfrm>
            <a:off x="3435064" y="955074"/>
            <a:ext cx="684671" cy="584775"/>
          </a:xfrm>
          <a:prstGeom prst="rect">
            <a:avLst/>
          </a:prstGeom>
          <a:noFill/>
        </p:spPr>
        <p:txBody>
          <a:bodyPr wrap="square">
            <a:spAutoFit/>
          </a:bodyPr>
          <a:lstStyle/>
          <a:p>
            <a:r>
              <a:rPr lang="en-GB" sz="3200">
                <a:latin typeface="Century Gothic" panose="020B0502020202020204" pitchFamily="34" charset="0"/>
              </a:rPr>
              <a:t>→</a:t>
            </a:r>
            <a:endParaRPr lang="en-GB" sz="3200"/>
          </a:p>
        </p:txBody>
      </p:sp>
      <p:sp>
        <p:nvSpPr>
          <p:cNvPr id="16" name="TextBox 15">
            <a:extLst>
              <a:ext uri="{FF2B5EF4-FFF2-40B4-BE49-F238E27FC236}">
                <a16:creationId xmlns:a16="http://schemas.microsoft.com/office/drawing/2014/main" id="{C6ED3485-C492-B3D5-A49A-A679FB56AEFD}"/>
              </a:ext>
            </a:extLst>
          </p:cNvPr>
          <p:cNvSpPr txBox="1"/>
          <p:nvPr/>
        </p:nvSpPr>
        <p:spPr>
          <a:xfrm>
            <a:off x="514475" y="3198167"/>
            <a:ext cx="4984784" cy="461665"/>
          </a:xfrm>
          <a:prstGeom prst="rect">
            <a:avLst/>
          </a:prstGeom>
          <a:solidFill>
            <a:schemeClr val="accent1">
              <a:lumMod val="40000"/>
              <a:lumOff val="60000"/>
            </a:schemeClr>
          </a:solidFill>
        </p:spPr>
        <p:txBody>
          <a:bodyPr wrap="square" rtlCol="0">
            <a:spAutoFit/>
          </a:bodyPr>
          <a:lstStyle/>
          <a:p>
            <a:r>
              <a:rPr lang="en-GB" sz="2400" b="1">
                <a:latin typeface="Century Gothic" panose="020B0502020202020204" pitchFamily="34" charset="0"/>
              </a:rPr>
              <a:t>Oxidation </a:t>
            </a:r>
            <a:r>
              <a:rPr lang="en-GB" sz="2400">
                <a:latin typeface="Century Gothic" panose="020B0502020202020204" pitchFamily="34" charset="0"/>
              </a:rPr>
              <a:t>is the loss of electrons</a:t>
            </a:r>
          </a:p>
        </p:txBody>
      </p:sp>
      <p:sp>
        <p:nvSpPr>
          <p:cNvPr id="3" name="TextBox 2">
            <a:extLst>
              <a:ext uri="{FF2B5EF4-FFF2-40B4-BE49-F238E27FC236}">
                <a16:creationId xmlns:a16="http://schemas.microsoft.com/office/drawing/2014/main" id="{95E32FED-B106-0079-9D2F-3312CD388B80}"/>
              </a:ext>
            </a:extLst>
          </p:cNvPr>
          <p:cNvSpPr txBox="1"/>
          <p:nvPr/>
        </p:nvSpPr>
        <p:spPr>
          <a:xfrm>
            <a:off x="2464477" y="4044317"/>
            <a:ext cx="2833317" cy="584775"/>
          </a:xfrm>
          <a:prstGeom prst="rect">
            <a:avLst/>
          </a:prstGeom>
          <a:noFill/>
        </p:spPr>
        <p:txBody>
          <a:bodyPr wrap="square">
            <a:spAutoFit/>
          </a:bodyPr>
          <a:lstStyle/>
          <a:p>
            <a:r>
              <a:rPr lang="en-US" sz="3200">
                <a:latin typeface="Century Gothic" panose="020B0502020202020204" pitchFamily="34" charset="0"/>
              </a:rPr>
              <a:t>Cu</a:t>
            </a:r>
            <a:r>
              <a:rPr lang="en-US" sz="3200" baseline="30000">
                <a:latin typeface="Century Gothic" panose="020B0502020202020204" pitchFamily="34" charset="0"/>
              </a:rPr>
              <a:t>2+</a:t>
            </a:r>
            <a:r>
              <a:rPr lang="en-US" sz="3200" baseline="-25000">
                <a:latin typeface="Century Gothic" panose="020B0502020202020204" pitchFamily="34" charset="0"/>
              </a:rPr>
              <a:t>(aq) </a:t>
            </a:r>
            <a:r>
              <a:rPr lang="en-US" sz="3200">
                <a:latin typeface="Century Gothic" panose="020B0502020202020204" pitchFamily="34" charset="0"/>
              </a:rPr>
              <a:t>+ 2e</a:t>
            </a:r>
            <a:r>
              <a:rPr lang="en-US" sz="3200" baseline="30000">
                <a:latin typeface="Century Gothic" panose="020B0502020202020204" pitchFamily="34" charset="0"/>
              </a:rPr>
              <a:t>-</a:t>
            </a:r>
            <a:endParaRPr lang="en-GB" sz="3200"/>
          </a:p>
        </p:txBody>
      </p:sp>
      <p:sp>
        <p:nvSpPr>
          <p:cNvPr id="5" name="TextBox 4">
            <a:extLst>
              <a:ext uri="{FF2B5EF4-FFF2-40B4-BE49-F238E27FC236}">
                <a16:creationId xmlns:a16="http://schemas.microsoft.com/office/drawing/2014/main" id="{B36402C4-CF33-5A6E-D4CB-D6D62D595E55}"/>
              </a:ext>
            </a:extLst>
          </p:cNvPr>
          <p:cNvSpPr txBox="1"/>
          <p:nvPr/>
        </p:nvSpPr>
        <p:spPr>
          <a:xfrm>
            <a:off x="5788387" y="4077096"/>
            <a:ext cx="2200940" cy="584775"/>
          </a:xfrm>
          <a:prstGeom prst="rect">
            <a:avLst/>
          </a:prstGeom>
          <a:noFill/>
        </p:spPr>
        <p:txBody>
          <a:bodyPr wrap="square">
            <a:spAutoFit/>
          </a:bodyPr>
          <a:lstStyle/>
          <a:p>
            <a:r>
              <a:rPr lang="en-GB" sz="3200">
                <a:latin typeface="Century Gothic" panose="020B0502020202020204" pitchFamily="34" charset="0"/>
              </a:rPr>
              <a:t>Cu</a:t>
            </a:r>
            <a:r>
              <a:rPr lang="en-GB" sz="3200" baseline="-25000">
                <a:latin typeface="Century Gothic" panose="020B0502020202020204" pitchFamily="34" charset="0"/>
              </a:rPr>
              <a:t>(s)</a:t>
            </a:r>
            <a:r>
              <a:rPr lang="en-US" sz="3200" baseline="-25000">
                <a:latin typeface="Century Gothic" panose="020B0502020202020204" pitchFamily="34" charset="0"/>
              </a:rPr>
              <a:t> </a:t>
            </a:r>
            <a:endParaRPr lang="en-GB" sz="3200"/>
          </a:p>
        </p:txBody>
      </p:sp>
      <p:sp>
        <p:nvSpPr>
          <p:cNvPr id="8" name="TextBox 7">
            <a:extLst>
              <a:ext uri="{FF2B5EF4-FFF2-40B4-BE49-F238E27FC236}">
                <a16:creationId xmlns:a16="http://schemas.microsoft.com/office/drawing/2014/main" id="{CBCD47EB-7068-C990-118B-66FD348851B6}"/>
              </a:ext>
            </a:extLst>
          </p:cNvPr>
          <p:cNvSpPr txBox="1"/>
          <p:nvPr/>
        </p:nvSpPr>
        <p:spPr>
          <a:xfrm>
            <a:off x="5158419" y="4028717"/>
            <a:ext cx="684671" cy="584775"/>
          </a:xfrm>
          <a:prstGeom prst="rect">
            <a:avLst/>
          </a:prstGeom>
          <a:noFill/>
        </p:spPr>
        <p:txBody>
          <a:bodyPr wrap="square">
            <a:spAutoFit/>
          </a:bodyPr>
          <a:lstStyle/>
          <a:p>
            <a:r>
              <a:rPr lang="en-GB" sz="3200">
                <a:latin typeface="Century Gothic" panose="020B0502020202020204" pitchFamily="34" charset="0"/>
              </a:rPr>
              <a:t>→</a:t>
            </a:r>
            <a:endParaRPr lang="en-GB" sz="3200"/>
          </a:p>
        </p:txBody>
      </p:sp>
      <p:sp>
        <p:nvSpPr>
          <p:cNvPr id="10" name="TextBox 9">
            <a:extLst>
              <a:ext uri="{FF2B5EF4-FFF2-40B4-BE49-F238E27FC236}">
                <a16:creationId xmlns:a16="http://schemas.microsoft.com/office/drawing/2014/main" id="{5C67819B-15D2-F5A8-E89B-38ECB1AA0A73}"/>
              </a:ext>
            </a:extLst>
          </p:cNvPr>
          <p:cNvSpPr txBox="1"/>
          <p:nvPr/>
        </p:nvSpPr>
        <p:spPr>
          <a:xfrm>
            <a:off x="198351" y="4793135"/>
            <a:ext cx="10099240" cy="954107"/>
          </a:xfrm>
          <a:prstGeom prst="rect">
            <a:avLst/>
          </a:prstGeom>
          <a:noFill/>
        </p:spPr>
        <p:txBody>
          <a:bodyPr wrap="none" rtlCol="0">
            <a:spAutoFit/>
          </a:bodyPr>
          <a:lstStyle/>
          <a:p>
            <a:pPr marL="342900" indent="-342900">
              <a:buFont typeface="Arial" panose="020B0604020202020204" pitchFamily="34" charset="0"/>
              <a:buChar char="•"/>
            </a:pPr>
            <a:r>
              <a:rPr lang="en-GB" sz="2800">
                <a:latin typeface="Century Gothic" panose="020B0502020202020204" pitchFamily="34" charset="0"/>
              </a:rPr>
              <a:t>Copper </a:t>
            </a:r>
            <a:r>
              <a:rPr lang="en-GB" sz="2800" b="1">
                <a:latin typeface="Century Gothic" panose="020B0502020202020204" pitchFamily="34" charset="0"/>
              </a:rPr>
              <a:t>ions</a:t>
            </a:r>
            <a:r>
              <a:rPr lang="en-GB" sz="2800">
                <a:latin typeface="Century Gothic" panose="020B0502020202020204" pitchFamily="34" charset="0"/>
              </a:rPr>
              <a:t> </a:t>
            </a:r>
            <a:r>
              <a:rPr lang="en-GB" sz="2800" u="sng">
                <a:latin typeface="Century Gothic" panose="020B0502020202020204" pitchFamily="34" charset="0"/>
              </a:rPr>
              <a:t>gain 2 electrons </a:t>
            </a:r>
            <a:r>
              <a:rPr lang="en-GB" sz="2800">
                <a:latin typeface="Century Gothic" panose="020B0502020202020204" pitchFamily="34" charset="0"/>
              </a:rPr>
              <a:t>to become neutral </a:t>
            </a:r>
            <a:r>
              <a:rPr lang="en-GB" sz="2800" b="1">
                <a:latin typeface="Century Gothic" panose="020B0502020202020204" pitchFamily="34" charset="0"/>
              </a:rPr>
              <a:t>atoms</a:t>
            </a:r>
          </a:p>
          <a:p>
            <a:pPr marL="342900" indent="-342900">
              <a:buFont typeface="Arial" panose="020B0604020202020204" pitchFamily="34" charset="0"/>
              <a:buChar char="•"/>
            </a:pPr>
            <a:r>
              <a:rPr lang="en-GB" sz="2800">
                <a:latin typeface="Century Gothic" panose="020B0502020202020204" pitchFamily="34" charset="0"/>
              </a:rPr>
              <a:t>This gain of electrons is called </a:t>
            </a:r>
            <a:r>
              <a:rPr lang="en-GB" sz="2800" b="1">
                <a:latin typeface="Century Gothic" panose="020B0502020202020204" pitchFamily="34" charset="0"/>
              </a:rPr>
              <a:t>reduction</a:t>
            </a:r>
          </a:p>
        </p:txBody>
      </p:sp>
      <p:sp>
        <p:nvSpPr>
          <p:cNvPr id="12" name="TextBox 11">
            <a:extLst>
              <a:ext uri="{FF2B5EF4-FFF2-40B4-BE49-F238E27FC236}">
                <a16:creationId xmlns:a16="http://schemas.microsoft.com/office/drawing/2014/main" id="{263A0EC4-FD17-DB37-8EB6-B3A9FAAC569E}"/>
              </a:ext>
            </a:extLst>
          </p:cNvPr>
          <p:cNvSpPr txBox="1"/>
          <p:nvPr/>
        </p:nvSpPr>
        <p:spPr>
          <a:xfrm>
            <a:off x="514475" y="5878506"/>
            <a:ext cx="5096710" cy="461665"/>
          </a:xfrm>
          <a:prstGeom prst="rect">
            <a:avLst/>
          </a:prstGeom>
          <a:solidFill>
            <a:schemeClr val="accent1">
              <a:lumMod val="40000"/>
              <a:lumOff val="60000"/>
            </a:schemeClr>
          </a:solidFill>
        </p:spPr>
        <p:txBody>
          <a:bodyPr wrap="square" rtlCol="0">
            <a:spAutoFit/>
          </a:bodyPr>
          <a:lstStyle/>
          <a:p>
            <a:r>
              <a:rPr lang="en-GB" sz="2400" b="1">
                <a:latin typeface="Century Gothic" panose="020B0502020202020204" pitchFamily="34" charset="0"/>
              </a:rPr>
              <a:t>Reduction </a:t>
            </a:r>
            <a:r>
              <a:rPr lang="en-GB" sz="2400">
                <a:latin typeface="Century Gothic" panose="020B0502020202020204" pitchFamily="34" charset="0"/>
              </a:rPr>
              <a:t>is the gain of electrons</a:t>
            </a:r>
          </a:p>
        </p:txBody>
      </p:sp>
    </p:spTree>
    <p:extLst>
      <p:ext uri="{BB962C8B-B14F-4D97-AF65-F5344CB8AC3E}">
        <p14:creationId xmlns:p14="http://schemas.microsoft.com/office/powerpoint/2010/main" val="1571920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
                                            <p:txEl>
                                              <p:pRg st="0" end="0"/>
                                            </p:txEl>
                                          </p:spTgt>
                                        </p:tgtEl>
                                        <p:attrNameLst>
                                          <p:attrName>style.visibility</p:attrName>
                                        </p:attrNameLst>
                                      </p:cBhvr>
                                      <p:to>
                                        <p:strVal val="visible"/>
                                      </p:to>
                                    </p:set>
                                    <p:animEffect transition="in" filter="fade">
                                      <p:cBhvr>
                                        <p:cTn id="33" dur="500"/>
                                        <p:tgtEl>
                                          <p:spTgt spid="10">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0">
                                            <p:txEl>
                                              <p:pRg st="1" end="1"/>
                                            </p:txEl>
                                          </p:spTgt>
                                        </p:tgtEl>
                                        <p:attrNameLst>
                                          <p:attrName>style.visibility</p:attrName>
                                        </p:attrNameLst>
                                      </p:cBhvr>
                                      <p:to>
                                        <p:strVal val="visible"/>
                                      </p:to>
                                    </p:set>
                                    <p:animEffect transition="in" filter="fade">
                                      <p:cBhvr>
                                        <p:cTn id="38" dur="500"/>
                                        <p:tgtEl>
                                          <p:spTgt spid="10">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p:bldP spid="5" grpId="0"/>
      <p:bldP spid="8"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a:latin typeface="Century Gothic" panose="020B0502020202020204" pitchFamily="34" charset="0"/>
              </a:rPr>
              <a:t>Is this correct?</a:t>
            </a:r>
          </a:p>
        </p:txBody>
      </p:sp>
      <p:pic>
        <p:nvPicPr>
          <p:cNvPr id="3" name="Picture 2" descr="Icon&#10;&#10;Description automatically generated">
            <a:extLst>
              <a:ext uri="{FF2B5EF4-FFF2-40B4-BE49-F238E27FC236}">
                <a16:creationId xmlns:a16="http://schemas.microsoft.com/office/drawing/2014/main" id="{0FC308B4-D161-314D-BB65-E25B53482892}"/>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345229" y="-921585"/>
            <a:ext cx="12882456" cy="9145559"/>
          </a:xfrm>
          <a:prstGeom prst="rect">
            <a:avLst/>
          </a:prstGeom>
        </p:spPr>
      </p:pic>
      <p:sp>
        <p:nvSpPr>
          <p:cNvPr id="4" name="TextBox 3">
            <a:extLst>
              <a:ext uri="{FF2B5EF4-FFF2-40B4-BE49-F238E27FC236}">
                <a16:creationId xmlns:a16="http://schemas.microsoft.com/office/drawing/2014/main" id="{2130717D-0356-CB4E-BA23-1946438494C3}"/>
              </a:ext>
            </a:extLst>
          </p:cNvPr>
          <p:cNvSpPr txBox="1"/>
          <p:nvPr/>
        </p:nvSpPr>
        <p:spPr>
          <a:xfrm>
            <a:off x="3775471" y="2820197"/>
            <a:ext cx="4931558" cy="830997"/>
          </a:xfrm>
          <a:prstGeom prst="rect">
            <a:avLst/>
          </a:prstGeom>
          <a:noFill/>
          <a:ln>
            <a:noFill/>
          </a:ln>
        </p:spPr>
        <p:txBody>
          <a:bodyPr wrap="square" rtlCol="0">
            <a:spAutoFit/>
          </a:bodyPr>
          <a:lstStyle/>
          <a:p>
            <a:r>
              <a:rPr lang="en-US" sz="4800" dirty="0">
                <a:latin typeface="Century Gothic" panose="020B0502020202020204" pitchFamily="34" charset="0"/>
              </a:rPr>
              <a:t>Cl</a:t>
            </a:r>
            <a:r>
              <a:rPr lang="en-US" sz="4800" baseline="-25000" dirty="0">
                <a:latin typeface="Century Gothic" panose="020B0502020202020204" pitchFamily="34" charset="0"/>
              </a:rPr>
              <a:t>2</a:t>
            </a:r>
            <a:r>
              <a:rPr lang="en-US" sz="4800" dirty="0">
                <a:latin typeface="Century Gothic" panose="020B0502020202020204" pitchFamily="34" charset="0"/>
              </a:rPr>
              <a:t> + e</a:t>
            </a:r>
            <a:r>
              <a:rPr lang="en-US" sz="4800" baseline="30000" dirty="0">
                <a:latin typeface="Century Gothic" panose="020B0502020202020204" pitchFamily="34" charset="0"/>
              </a:rPr>
              <a:t>-</a:t>
            </a:r>
            <a:r>
              <a:rPr lang="en-US" sz="4800" dirty="0">
                <a:latin typeface="Century Gothic" panose="020B0502020202020204" pitchFamily="34" charset="0"/>
              </a:rPr>
              <a:t> </a:t>
            </a:r>
            <a:r>
              <a:rPr lang="en-GB" sz="4800" dirty="0">
                <a:solidFill>
                  <a:schemeClr val="dk1"/>
                </a:solidFill>
                <a:latin typeface="Century Gothic"/>
                <a:ea typeface="Century Gothic"/>
                <a:cs typeface="Century Gothic"/>
                <a:sym typeface="Century Gothic"/>
              </a:rPr>
              <a:t>→ 2Cl</a:t>
            </a:r>
            <a:r>
              <a:rPr lang="en-GB" sz="4800" baseline="30000" dirty="0">
                <a:solidFill>
                  <a:schemeClr val="dk1"/>
                </a:solidFill>
                <a:latin typeface="Century Gothic"/>
                <a:ea typeface="Century Gothic"/>
                <a:cs typeface="Century Gothic"/>
                <a:sym typeface="Century Gothic"/>
              </a:rPr>
              <a:t>-</a:t>
            </a:r>
            <a:r>
              <a:rPr lang="en-GB" sz="4800" dirty="0">
                <a:solidFill>
                  <a:schemeClr val="dk1"/>
                </a:solidFill>
                <a:latin typeface="Century Gothic"/>
                <a:ea typeface="Century Gothic"/>
                <a:cs typeface="Century Gothic"/>
                <a:sym typeface="Century Gothic"/>
              </a:rPr>
              <a:t> </a:t>
            </a:r>
            <a:endParaRPr lang="en-US" sz="4800" dirty="0">
              <a:latin typeface="Century Gothic" panose="020B0502020202020204" pitchFamily="34" charset="0"/>
            </a:endParaRPr>
          </a:p>
        </p:txBody>
      </p:sp>
    </p:spTree>
    <p:extLst>
      <p:ext uri="{BB962C8B-B14F-4D97-AF65-F5344CB8AC3E}">
        <p14:creationId xmlns:p14="http://schemas.microsoft.com/office/powerpoint/2010/main" val="2637244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1013682"/>
            <a:ext cx="11060329" cy="5262979"/>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What happens to metal atoms in order for them to form ions?</a:t>
            </a:r>
          </a:p>
          <a:p>
            <a:pPr marL="457200" indent="-457200">
              <a:buAutoNum type="arabicPeriod"/>
            </a:pPr>
            <a:r>
              <a:rPr lang="en-GB" sz="2400" dirty="0">
                <a:latin typeface="Century Gothic" panose="020B0502020202020204" pitchFamily="34" charset="0"/>
              </a:rPr>
              <a:t>What happens to Group 6 elements in order for them to form ions?</a:t>
            </a:r>
          </a:p>
          <a:p>
            <a:pPr marL="457200" indent="-457200">
              <a:buAutoNum type="arabicPeriod"/>
            </a:pPr>
            <a:r>
              <a:rPr lang="en-GB" sz="2400" dirty="0">
                <a:latin typeface="Century Gothic" panose="020B0502020202020204" pitchFamily="34" charset="0"/>
              </a:rPr>
              <a:t>How many electrons will a beryllium atom lose in order to form an ion?</a:t>
            </a:r>
          </a:p>
          <a:p>
            <a:pPr marL="457200" indent="-457200">
              <a:buAutoNum type="arabicPeriod"/>
            </a:pPr>
            <a:r>
              <a:rPr lang="en-GB" sz="2400" dirty="0">
                <a:latin typeface="Century Gothic" panose="020B0502020202020204" pitchFamily="34" charset="0"/>
              </a:rPr>
              <a:t>What is the charge on a chloride ion</a:t>
            </a:r>
          </a:p>
          <a:p>
            <a:pPr marL="457200" indent="-457200">
              <a:buAutoNum type="arabicPeriod"/>
            </a:pPr>
            <a:r>
              <a:rPr lang="en-GB" sz="2400" dirty="0">
                <a:latin typeface="Century Gothic" panose="020B0502020202020204" pitchFamily="34" charset="0"/>
              </a:rPr>
              <a:t>Write down the formula for a nitrate ion</a:t>
            </a:r>
          </a:p>
          <a:p>
            <a:pPr marL="457200" indent="-457200">
              <a:buAutoNum type="arabicPeriod"/>
            </a:pPr>
            <a:r>
              <a:rPr lang="en-GB" sz="2400" dirty="0">
                <a:latin typeface="Century Gothic" panose="020B0502020202020204" pitchFamily="34" charset="0"/>
              </a:rPr>
              <a:t>Write a half equation that shows the following: a lithium atom loses one electron to become a lithium ion with the formula Li</a:t>
            </a:r>
            <a:r>
              <a:rPr lang="en-GB" sz="2400" baseline="30000" dirty="0">
                <a:latin typeface="Century Gothic" panose="020B0502020202020204" pitchFamily="34" charset="0"/>
              </a:rPr>
              <a:t>+</a:t>
            </a:r>
          </a:p>
          <a:p>
            <a:pPr marL="457200" indent="-457200">
              <a:buAutoNum type="arabicPeriod"/>
            </a:pPr>
            <a:r>
              <a:rPr lang="en-GB" sz="2400" dirty="0">
                <a:latin typeface="Century Gothic" panose="020B0502020202020204" pitchFamily="34" charset="0"/>
              </a:rPr>
              <a:t>Write a half equation that shows the following: a fluoride ion with the formula F</a:t>
            </a:r>
            <a:r>
              <a:rPr lang="en-GB" sz="2400" baseline="30000" dirty="0">
                <a:latin typeface="Century Gothic" panose="020B0502020202020204" pitchFamily="34" charset="0"/>
              </a:rPr>
              <a:t>- </a:t>
            </a:r>
            <a:r>
              <a:rPr lang="en-GB" sz="2400" dirty="0">
                <a:latin typeface="Century Gothic" panose="020B0502020202020204" pitchFamily="34" charset="0"/>
              </a:rPr>
              <a:t>loses an electron to form a fluorine atom.</a:t>
            </a:r>
            <a:endParaRPr lang="en-GB" sz="2400" baseline="30000" dirty="0">
              <a:latin typeface="Century Gothic" panose="020B0502020202020204" pitchFamily="34" charset="0"/>
            </a:endParaRPr>
          </a:p>
          <a:p>
            <a:pPr marL="457200" indent="-457200">
              <a:buFontTx/>
              <a:buAutoNum type="arabicPeriod"/>
            </a:pPr>
            <a:r>
              <a:rPr lang="en-GB" sz="2400" dirty="0">
                <a:latin typeface="Century Gothic" panose="020B0502020202020204" pitchFamily="34" charset="0"/>
              </a:rPr>
              <a:t>Rewrite the following half equation, adding in the state symbols: Na</a:t>
            </a:r>
            <a:r>
              <a:rPr lang="en-GB" sz="2400" baseline="30000" dirty="0">
                <a:latin typeface="Century Gothic" panose="020B0502020202020204" pitchFamily="34" charset="0"/>
              </a:rPr>
              <a:t>+</a:t>
            </a:r>
            <a:r>
              <a:rPr lang="en-GB" sz="2400" dirty="0">
                <a:latin typeface="Century Gothic" panose="020B0502020202020204" pitchFamily="34" charset="0"/>
              </a:rPr>
              <a:t> + e</a:t>
            </a:r>
            <a:r>
              <a:rPr lang="en-GB" sz="2400" baseline="30000" dirty="0">
                <a:latin typeface="Century Gothic" panose="020B0502020202020204" pitchFamily="34" charset="0"/>
              </a:rPr>
              <a:t>-</a:t>
            </a:r>
            <a:r>
              <a:rPr lang="en-GB" sz="2400" dirty="0">
                <a:latin typeface="Century Gothic" panose="020B0502020202020204" pitchFamily="34" charset="0"/>
              </a:rPr>
              <a:t> →</a:t>
            </a:r>
            <a:r>
              <a:rPr lang="en-GB" sz="2400" dirty="0"/>
              <a:t> </a:t>
            </a:r>
            <a:r>
              <a:rPr lang="en-GB" sz="2400" dirty="0">
                <a:latin typeface="Century Gothic" panose="020B0502020202020204" pitchFamily="34" charset="0"/>
              </a:rPr>
              <a:t>Na</a:t>
            </a:r>
          </a:p>
          <a:p>
            <a:pPr marL="457200" indent="-457200">
              <a:buAutoNum type="arabicPeriod"/>
            </a:pPr>
            <a:r>
              <a:rPr lang="en-GB" sz="2400" dirty="0">
                <a:latin typeface="Century Gothic" panose="020B0502020202020204" pitchFamily="34" charset="0"/>
              </a:rPr>
              <a:t>For the half equation in question 8, state whether sodium ion is oxidised or reduced.</a:t>
            </a:r>
          </a:p>
          <a:p>
            <a:pPr marL="457200" indent="-457200">
              <a:buAutoNum type="arabicPeriod"/>
            </a:pPr>
            <a:r>
              <a:rPr lang="en-GB" sz="2400" dirty="0">
                <a:latin typeface="Century Gothic" panose="020B0502020202020204" pitchFamily="34" charset="0"/>
              </a:rPr>
              <a:t>Explain your answer to question 9.</a:t>
            </a:r>
          </a:p>
        </p:txBody>
      </p:sp>
    </p:spTree>
    <p:extLst>
      <p:ext uri="{BB962C8B-B14F-4D97-AF65-F5344CB8AC3E}">
        <p14:creationId xmlns:p14="http://schemas.microsoft.com/office/powerpoint/2010/main" val="353383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4278094"/>
          </a:xfrm>
          <a:prstGeom prst="rect">
            <a:avLst/>
          </a:prstGeom>
          <a:noFill/>
        </p:spPr>
        <p:txBody>
          <a:bodyPr wrap="square">
            <a:spAutoFit/>
          </a:bodyPr>
          <a:lstStyle/>
          <a:p>
            <a:pPr marL="457200" indent="-457200">
              <a:buAutoNum type="arabicPeriod"/>
            </a:pPr>
            <a:r>
              <a:rPr lang="en-GB" sz="2400" b="1">
                <a:solidFill>
                  <a:schemeClr val="accent2">
                    <a:lumMod val="60000"/>
                    <a:lumOff val="40000"/>
                  </a:schemeClr>
                </a:solidFill>
                <a:latin typeface="Century Gothic" panose="020B0502020202020204" pitchFamily="34" charset="0"/>
              </a:rPr>
              <a:t>Metal atoms lose electrons to form ions</a:t>
            </a:r>
          </a:p>
          <a:p>
            <a:pPr marL="457200" indent="-457200">
              <a:buAutoNum type="arabicPeriod"/>
            </a:pPr>
            <a:r>
              <a:rPr lang="en-GB" sz="2400" b="1">
                <a:solidFill>
                  <a:schemeClr val="accent2">
                    <a:lumMod val="60000"/>
                    <a:lumOff val="40000"/>
                  </a:schemeClr>
                </a:solidFill>
                <a:latin typeface="Century Gothic" panose="020B0502020202020204" pitchFamily="34" charset="0"/>
              </a:rPr>
              <a:t>Group 6 elements gain 2 electrons to form ions</a:t>
            </a:r>
          </a:p>
          <a:p>
            <a:pPr marL="457200" indent="-457200">
              <a:buAutoNum type="arabicPeriod"/>
            </a:pPr>
            <a:r>
              <a:rPr lang="en-GB" sz="2400" b="1">
                <a:solidFill>
                  <a:schemeClr val="accent2">
                    <a:lumMod val="60000"/>
                    <a:lumOff val="40000"/>
                  </a:schemeClr>
                </a:solidFill>
                <a:latin typeface="Century Gothic" panose="020B0502020202020204" pitchFamily="34" charset="0"/>
              </a:rPr>
              <a:t>A beryllium atom will lose 2 electrons to form an ion</a:t>
            </a:r>
          </a:p>
          <a:p>
            <a:pPr marL="457200" indent="-457200">
              <a:buAutoNum type="arabicPeriod"/>
            </a:pPr>
            <a:r>
              <a:rPr lang="en-GB" sz="2400" b="1">
                <a:solidFill>
                  <a:schemeClr val="accent2">
                    <a:lumMod val="60000"/>
                    <a:lumOff val="40000"/>
                  </a:schemeClr>
                </a:solidFill>
                <a:latin typeface="Century Gothic" panose="020B0502020202020204" pitchFamily="34" charset="0"/>
              </a:rPr>
              <a:t>A chloride ion has the formula Cl</a:t>
            </a:r>
            <a:r>
              <a:rPr lang="en-GB" sz="3200" b="1" baseline="30000">
                <a:solidFill>
                  <a:schemeClr val="accent2">
                    <a:lumMod val="60000"/>
                    <a:lumOff val="40000"/>
                  </a:schemeClr>
                </a:solidFill>
                <a:latin typeface="Century Gothic" panose="020B0502020202020204" pitchFamily="34" charset="0"/>
              </a:rPr>
              <a:t>-</a:t>
            </a:r>
            <a:r>
              <a:rPr lang="en-GB" sz="2400" b="1">
                <a:solidFill>
                  <a:schemeClr val="accent2">
                    <a:lumMod val="60000"/>
                    <a:lumOff val="40000"/>
                  </a:schemeClr>
                </a:solidFill>
                <a:latin typeface="Century Gothic" panose="020B0502020202020204" pitchFamily="34" charset="0"/>
              </a:rPr>
              <a:t>, so it has a -1 charge</a:t>
            </a:r>
            <a:endParaRPr lang="en-GB" sz="2400" b="1" baseline="30000">
              <a:solidFill>
                <a:schemeClr val="accent2">
                  <a:lumMod val="60000"/>
                  <a:lumOff val="40000"/>
                </a:schemeClr>
              </a:solidFill>
              <a:latin typeface="Century Gothic" panose="020B0502020202020204" pitchFamily="34" charset="0"/>
            </a:endParaRPr>
          </a:p>
          <a:p>
            <a:pPr marL="457200" indent="-457200">
              <a:buAutoNum type="arabicPeriod"/>
            </a:pPr>
            <a:r>
              <a:rPr lang="en-GB" sz="2400" b="1">
                <a:solidFill>
                  <a:schemeClr val="accent2">
                    <a:lumMod val="60000"/>
                    <a:lumOff val="40000"/>
                  </a:schemeClr>
                </a:solidFill>
                <a:latin typeface="Century Gothic" panose="020B0502020202020204" pitchFamily="34" charset="0"/>
              </a:rPr>
              <a:t>A nitrate ion has the formula NO</a:t>
            </a:r>
            <a:r>
              <a:rPr lang="en-GB" sz="2400" b="1" baseline="-25000">
                <a:solidFill>
                  <a:schemeClr val="accent2">
                    <a:lumMod val="60000"/>
                    <a:lumOff val="40000"/>
                  </a:schemeClr>
                </a:solidFill>
                <a:latin typeface="Century Gothic" panose="020B0502020202020204" pitchFamily="34" charset="0"/>
              </a:rPr>
              <a:t>3</a:t>
            </a:r>
            <a:r>
              <a:rPr lang="en-GB" sz="3200" b="1" baseline="30000">
                <a:solidFill>
                  <a:schemeClr val="accent2">
                    <a:lumMod val="60000"/>
                    <a:lumOff val="40000"/>
                  </a:schemeClr>
                </a:solidFill>
                <a:latin typeface="Century Gothic" panose="020B0502020202020204" pitchFamily="34" charset="0"/>
              </a:rPr>
              <a:t>-</a:t>
            </a:r>
            <a:endParaRPr lang="en-GB" sz="3200" b="1">
              <a:solidFill>
                <a:schemeClr val="accent2">
                  <a:lumMod val="60000"/>
                  <a:lumOff val="40000"/>
                </a:schemeClr>
              </a:solidFill>
              <a:latin typeface="Century Gothic" panose="020B0502020202020204" pitchFamily="34" charset="0"/>
            </a:endParaRPr>
          </a:p>
          <a:p>
            <a:pPr marL="457200" indent="-457200">
              <a:buAutoNum type="arabicPeriod"/>
            </a:pPr>
            <a:r>
              <a:rPr lang="en-GB" sz="2400" b="1">
                <a:solidFill>
                  <a:schemeClr val="accent2">
                    <a:lumMod val="60000"/>
                    <a:lumOff val="40000"/>
                  </a:schemeClr>
                </a:solidFill>
                <a:latin typeface="Century Gothic" panose="020B0502020202020204" pitchFamily="34" charset="0"/>
              </a:rPr>
              <a:t>Li</a:t>
            </a:r>
            <a:r>
              <a:rPr lang="en-GB" sz="2400" b="1" baseline="-25000">
                <a:solidFill>
                  <a:schemeClr val="accent2">
                    <a:lumMod val="60000"/>
                    <a:lumOff val="40000"/>
                  </a:schemeClr>
                </a:solidFill>
                <a:latin typeface="Century Gothic" panose="020B0502020202020204" pitchFamily="34" charset="0"/>
              </a:rPr>
              <a:t>(s) </a:t>
            </a:r>
            <a:r>
              <a:rPr lang="en-GB" sz="2400" b="1">
                <a:solidFill>
                  <a:schemeClr val="accent2">
                    <a:lumMod val="60000"/>
                    <a:lumOff val="40000"/>
                  </a:schemeClr>
                </a:solidFill>
                <a:latin typeface="Century Gothic" panose="020B0502020202020204" pitchFamily="34" charset="0"/>
              </a:rPr>
              <a:t>→</a:t>
            </a:r>
            <a:r>
              <a:rPr lang="en-GB" sz="2400">
                <a:latin typeface="Century Gothic" panose="020B0502020202020204" pitchFamily="34" charset="0"/>
              </a:rPr>
              <a:t> </a:t>
            </a:r>
            <a:r>
              <a:rPr lang="en-GB" sz="2400" b="1">
                <a:solidFill>
                  <a:schemeClr val="accent2">
                    <a:lumMod val="60000"/>
                    <a:lumOff val="40000"/>
                  </a:schemeClr>
                </a:solidFill>
                <a:latin typeface="Century Gothic" panose="020B0502020202020204" pitchFamily="34" charset="0"/>
              </a:rPr>
              <a:t>Li</a:t>
            </a:r>
            <a:r>
              <a:rPr lang="en-GB" sz="2400" b="1" baseline="30000">
                <a:solidFill>
                  <a:schemeClr val="accent2">
                    <a:lumMod val="60000"/>
                    <a:lumOff val="40000"/>
                  </a:schemeClr>
                </a:solidFill>
                <a:latin typeface="Century Gothic" panose="020B0502020202020204" pitchFamily="34" charset="0"/>
              </a:rPr>
              <a:t>+</a:t>
            </a:r>
            <a:r>
              <a:rPr lang="en-GB" sz="2400" b="1" baseline="-25000">
                <a:solidFill>
                  <a:schemeClr val="accent2">
                    <a:lumMod val="60000"/>
                    <a:lumOff val="40000"/>
                  </a:schemeClr>
                </a:solidFill>
                <a:latin typeface="Century Gothic" panose="020B0502020202020204" pitchFamily="34" charset="0"/>
              </a:rPr>
              <a:t>(aq) </a:t>
            </a:r>
            <a:r>
              <a:rPr lang="en-GB" sz="2400" b="1">
                <a:solidFill>
                  <a:schemeClr val="accent2">
                    <a:lumMod val="60000"/>
                    <a:lumOff val="40000"/>
                  </a:schemeClr>
                </a:solidFill>
                <a:latin typeface="Century Gothic" panose="020B0502020202020204" pitchFamily="34" charset="0"/>
              </a:rPr>
              <a:t>+ e</a:t>
            </a:r>
            <a:r>
              <a:rPr lang="en-GB" sz="2400" b="1" baseline="30000">
                <a:solidFill>
                  <a:schemeClr val="accent2">
                    <a:lumMod val="60000"/>
                    <a:lumOff val="40000"/>
                  </a:schemeClr>
                </a:solidFill>
                <a:latin typeface="Century Gothic" panose="020B0502020202020204" pitchFamily="34" charset="0"/>
              </a:rPr>
              <a:t>-</a:t>
            </a:r>
            <a:endParaRPr lang="en-GB" sz="2400" b="1">
              <a:solidFill>
                <a:schemeClr val="accent2">
                  <a:lumMod val="60000"/>
                  <a:lumOff val="40000"/>
                </a:schemeClr>
              </a:solidFill>
              <a:latin typeface="Century Gothic" panose="020B0502020202020204" pitchFamily="34" charset="0"/>
            </a:endParaRPr>
          </a:p>
          <a:p>
            <a:pPr marL="457200" indent="-457200">
              <a:buAutoNum type="arabicPeriod"/>
            </a:pPr>
            <a:r>
              <a:rPr lang="en-GB" sz="2400" b="1">
                <a:solidFill>
                  <a:schemeClr val="accent2">
                    <a:lumMod val="60000"/>
                    <a:lumOff val="40000"/>
                  </a:schemeClr>
                </a:solidFill>
                <a:latin typeface="Century Gothic" panose="020B0502020202020204" pitchFamily="34" charset="0"/>
              </a:rPr>
              <a:t>F</a:t>
            </a:r>
            <a:r>
              <a:rPr lang="en-GB" sz="2400" b="1" baseline="30000">
                <a:solidFill>
                  <a:schemeClr val="accent2">
                    <a:lumMod val="60000"/>
                    <a:lumOff val="40000"/>
                  </a:schemeClr>
                </a:solidFill>
                <a:latin typeface="Century Gothic" panose="020B0502020202020204" pitchFamily="34" charset="0"/>
              </a:rPr>
              <a:t>-</a:t>
            </a:r>
            <a:r>
              <a:rPr lang="en-GB" sz="2400" b="1" baseline="-25000">
                <a:solidFill>
                  <a:schemeClr val="accent2">
                    <a:lumMod val="60000"/>
                    <a:lumOff val="40000"/>
                  </a:schemeClr>
                </a:solidFill>
                <a:latin typeface="Century Gothic" panose="020B0502020202020204" pitchFamily="34" charset="0"/>
              </a:rPr>
              <a:t>(aq) </a:t>
            </a:r>
            <a:r>
              <a:rPr lang="en-GB" sz="2400" b="1">
                <a:solidFill>
                  <a:schemeClr val="accent2">
                    <a:lumMod val="60000"/>
                    <a:lumOff val="40000"/>
                  </a:schemeClr>
                </a:solidFill>
                <a:latin typeface="Century Gothic" panose="020B0502020202020204" pitchFamily="34" charset="0"/>
              </a:rPr>
              <a:t>+ e</a:t>
            </a:r>
            <a:r>
              <a:rPr lang="en-GB" sz="2400" b="1" baseline="30000">
                <a:solidFill>
                  <a:schemeClr val="accent2">
                    <a:lumMod val="60000"/>
                    <a:lumOff val="40000"/>
                  </a:schemeClr>
                </a:solidFill>
                <a:latin typeface="Century Gothic" panose="020B0502020202020204" pitchFamily="34" charset="0"/>
              </a:rPr>
              <a:t>-</a:t>
            </a:r>
            <a:r>
              <a:rPr lang="en-GB" sz="2400" b="1">
                <a:solidFill>
                  <a:schemeClr val="accent2">
                    <a:lumMod val="60000"/>
                    <a:lumOff val="40000"/>
                  </a:schemeClr>
                </a:solidFill>
                <a:latin typeface="Century Gothic" panose="020B0502020202020204" pitchFamily="34" charset="0"/>
              </a:rPr>
              <a:t> → F</a:t>
            </a:r>
            <a:r>
              <a:rPr lang="en-GB" sz="2400" b="1" baseline="-25000">
                <a:solidFill>
                  <a:schemeClr val="accent2">
                    <a:lumMod val="60000"/>
                    <a:lumOff val="40000"/>
                  </a:schemeClr>
                </a:solidFill>
                <a:latin typeface="Century Gothic" panose="020B0502020202020204" pitchFamily="34" charset="0"/>
              </a:rPr>
              <a:t>(s)</a:t>
            </a:r>
            <a:endParaRPr lang="en-GB" sz="2400" b="1">
              <a:solidFill>
                <a:schemeClr val="accent2">
                  <a:lumMod val="60000"/>
                  <a:lumOff val="40000"/>
                </a:schemeClr>
              </a:solidFill>
              <a:latin typeface="Century Gothic" panose="020B0502020202020204" pitchFamily="34" charset="0"/>
            </a:endParaRPr>
          </a:p>
          <a:p>
            <a:pPr marL="457200" indent="-457200">
              <a:buAutoNum type="arabicPeriod"/>
            </a:pPr>
            <a:r>
              <a:rPr lang="en-GB" sz="2400" b="1">
                <a:solidFill>
                  <a:schemeClr val="accent2">
                    <a:lumMod val="60000"/>
                    <a:lumOff val="40000"/>
                  </a:schemeClr>
                </a:solidFill>
                <a:latin typeface="Century Gothic" panose="020B0502020202020204" pitchFamily="34" charset="0"/>
              </a:rPr>
              <a:t>Na</a:t>
            </a:r>
            <a:r>
              <a:rPr lang="en-GB" sz="2400" b="1" baseline="30000">
                <a:solidFill>
                  <a:schemeClr val="accent2">
                    <a:lumMod val="60000"/>
                    <a:lumOff val="40000"/>
                  </a:schemeClr>
                </a:solidFill>
                <a:latin typeface="Century Gothic" panose="020B0502020202020204" pitchFamily="34" charset="0"/>
              </a:rPr>
              <a:t>+</a:t>
            </a:r>
            <a:r>
              <a:rPr lang="en-GB" sz="2400" b="1" baseline="-25000">
                <a:solidFill>
                  <a:schemeClr val="accent2">
                    <a:lumMod val="60000"/>
                    <a:lumOff val="40000"/>
                  </a:schemeClr>
                </a:solidFill>
                <a:latin typeface="Century Gothic" panose="020B0502020202020204" pitchFamily="34" charset="0"/>
              </a:rPr>
              <a:t>(aq)</a:t>
            </a:r>
            <a:r>
              <a:rPr lang="en-GB" sz="2400" b="1">
                <a:solidFill>
                  <a:schemeClr val="accent2">
                    <a:lumMod val="60000"/>
                    <a:lumOff val="40000"/>
                  </a:schemeClr>
                </a:solidFill>
                <a:latin typeface="Century Gothic" panose="020B0502020202020204" pitchFamily="34" charset="0"/>
              </a:rPr>
              <a:t> + e</a:t>
            </a:r>
            <a:r>
              <a:rPr lang="en-GB" sz="2400" b="1" baseline="30000">
                <a:solidFill>
                  <a:schemeClr val="accent2">
                    <a:lumMod val="60000"/>
                    <a:lumOff val="40000"/>
                  </a:schemeClr>
                </a:solidFill>
                <a:latin typeface="Century Gothic" panose="020B0502020202020204" pitchFamily="34" charset="0"/>
              </a:rPr>
              <a:t>-</a:t>
            </a:r>
            <a:r>
              <a:rPr lang="en-GB" sz="2400" b="1">
                <a:solidFill>
                  <a:schemeClr val="accent2">
                    <a:lumMod val="60000"/>
                    <a:lumOff val="40000"/>
                  </a:schemeClr>
                </a:solidFill>
                <a:latin typeface="Century Gothic" panose="020B0502020202020204" pitchFamily="34" charset="0"/>
              </a:rPr>
              <a:t> →</a:t>
            </a:r>
            <a:r>
              <a:rPr lang="en-GB" sz="2400" b="1">
                <a:solidFill>
                  <a:schemeClr val="accent2">
                    <a:lumMod val="60000"/>
                    <a:lumOff val="40000"/>
                  </a:schemeClr>
                </a:solidFill>
              </a:rPr>
              <a:t> </a:t>
            </a:r>
            <a:r>
              <a:rPr lang="en-GB" sz="2400" b="1">
                <a:solidFill>
                  <a:schemeClr val="accent2">
                    <a:lumMod val="60000"/>
                    <a:lumOff val="40000"/>
                  </a:schemeClr>
                </a:solidFill>
                <a:latin typeface="Century Gothic" panose="020B0502020202020204" pitchFamily="34" charset="0"/>
              </a:rPr>
              <a:t>Na</a:t>
            </a:r>
            <a:r>
              <a:rPr lang="en-GB" sz="2400" b="1" baseline="-25000">
                <a:solidFill>
                  <a:schemeClr val="accent2">
                    <a:lumMod val="60000"/>
                    <a:lumOff val="40000"/>
                  </a:schemeClr>
                </a:solidFill>
                <a:latin typeface="Century Gothic" panose="020B0502020202020204" pitchFamily="34" charset="0"/>
              </a:rPr>
              <a:t>(s)</a:t>
            </a:r>
            <a:r>
              <a:rPr lang="en-GB" sz="2400" b="1">
                <a:solidFill>
                  <a:schemeClr val="accent2">
                    <a:lumMod val="60000"/>
                    <a:lumOff val="40000"/>
                  </a:schemeClr>
                </a:solidFill>
                <a:latin typeface="Century Gothic" panose="020B0502020202020204" pitchFamily="34" charset="0"/>
              </a:rPr>
              <a:t> </a:t>
            </a:r>
          </a:p>
          <a:p>
            <a:pPr marL="457200" indent="-457200">
              <a:buAutoNum type="arabicPeriod"/>
            </a:pPr>
            <a:r>
              <a:rPr lang="en-GB" sz="2400" b="1">
                <a:solidFill>
                  <a:schemeClr val="accent2">
                    <a:lumMod val="60000"/>
                    <a:lumOff val="40000"/>
                  </a:schemeClr>
                </a:solidFill>
                <a:latin typeface="Century Gothic" panose="020B0502020202020204" pitchFamily="34" charset="0"/>
              </a:rPr>
              <a:t>The sodium ion is reduced</a:t>
            </a:r>
          </a:p>
          <a:p>
            <a:pPr marL="457200" indent="-457200">
              <a:buAutoNum type="arabicPeriod"/>
            </a:pPr>
            <a:r>
              <a:rPr lang="en-GB" sz="2400" b="1">
                <a:solidFill>
                  <a:schemeClr val="accent2">
                    <a:lumMod val="60000"/>
                    <a:lumOff val="40000"/>
                  </a:schemeClr>
                </a:solidFill>
                <a:latin typeface="Century Gothic" panose="020B0502020202020204" pitchFamily="34" charset="0"/>
              </a:rPr>
              <a:t>The sodium ion is reduced because it gains electrons to form a sodium atom</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15888"/>
            <a:ext cx="10620375" cy="720725"/>
          </a:xfrm>
        </p:spPr>
        <p:txBody>
          <a:bodyPr/>
          <a:lstStyle/>
          <a:p>
            <a:r>
              <a:rPr lang="en-US" sz="2600" b="1">
                <a:latin typeface="Century Gothic" panose="020B0502020202020204" pitchFamily="34" charset="0"/>
              </a:rPr>
              <a:t>I: Writing half equations</a:t>
            </a:r>
          </a:p>
        </p:txBody>
      </p:sp>
      <p:sp>
        <p:nvSpPr>
          <p:cNvPr id="8" name="TextBox 7">
            <a:extLst>
              <a:ext uri="{FF2B5EF4-FFF2-40B4-BE49-F238E27FC236}">
                <a16:creationId xmlns:a16="http://schemas.microsoft.com/office/drawing/2014/main" id="{1F764C78-3DE1-44A0-B656-FB67A825BB1A}"/>
              </a:ext>
            </a:extLst>
          </p:cNvPr>
          <p:cNvSpPr txBox="1"/>
          <p:nvPr/>
        </p:nvSpPr>
        <p:spPr>
          <a:xfrm>
            <a:off x="169427" y="675800"/>
            <a:ext cx="10910545" cy="1569660"/>
          </a:xfrm>
          <a:prstGeom prst="rect">
            <a:avLst/>
          </a:prstGeom>
          <a:noFill/>
        </p:spPr>
        <p:txBody>
          <a:bodyPr wrap="square">
            <a:spAutoFit/>
          </a:bodyPr>
          <a:lstStyle/>
          <a:p>
            <a:r>
              <a:rPr lang="en-US" sz="2400">
                <a:latin typeface="Century Gothic" panose="020B0502020202020204" pitchFamily="34" charset="0"/>
              </a:rPr>
              <a:t>The ionic equation for a reaction is as follows:</a:t>
            </a:r>
          </a:p>
          <a:p>
            <a:endParaRPr lang="en-US" sz="2400">
              <a:latin typeface="Century Gothic" panose="020B0502020202020204" pitchFamily="34" charset="0"/>
            </a:endParaRPr>
          </a:p>
          <a:p>
            <a:endParaRPr lang="en-US" sz="2400" b="1">
              <a:latin typeface="Century Gothic" panose="020B0502020202020204" pitchFamily="34" charset="0"/>
            </a:endParaRPr>
          </a:p>
          <a:p>
            <a:r>
              <a:rPr lang="en-US" sz="2400" b="1">
                <a:latin typeface="Century Gothic" panose="020B0502020202020204" pitchFamily="34" charset="0"/>
              </a:rPr>
              <a:t>Use this ionic equation to write two half equations.</a:t>
            </a:r>
          </a:p>
        </p:txBody>
      </p:sp>
      <p:sp>
        <p:nvSpPr>
          <p:cNvPr id="3" name="Rectangle 2">
            <a:extLst>
              <a:ext uri="{FF2B5EF4-FFF2-40B4-BE49-F238E27FC236}">
                <a16:creationId xmlns:a16="http://schemas.microsoft.com/office/drawing/2014/main" id="{BBFF4748-75DD-8826-EA9A-63BB49344E54}"/>
              </a:ext>
            </a:extLst>
          </p:cNvPr>
          <p:cNvSpPr/>
          <p:nvPr/>
        </p:nvSpPr>
        <p:spPr>
          <a:xfrm>
            <a:off x="7675616" y="1803222"/>
            <a:ext cx="3722915" cy="4797678"/>
          </a:xfrm>
          <a:prstGeom prst="rect">
            <a:avLst/>
          </a:prstGeom>
          <a:solidFill>
            <a:srgbClr val="009193">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b="1">
                <a:solidFill>
                  <a:schemeClr val="tx1"/>
                </a:solidFill>
                <a:latin typeface="Century Gothic" panose="020B0502020202020204" pitchFamily="34" charset="0"/>
              </a:rPr>
              <a:t>Steps for writing half equations:</a:t>
            </a:r>
          </a:p>
          <a:p>
            <a:endParaRPr lang="en-GB" sz="2400" b="1">
              <a:solidFill>
                <a:schemeClr val="tx1"/>
              </a:solidFill>
              <a:latin typeface="Century Gothic" panose="020B0502020202020204" pitchFamily="34" charset="0"/>
            </a:endParaRPr>
          </a:p>
          <a:p>
            <a:pPr marL="457200" indent="-457200">
              <a:buAutoNum type="arabicPeriod"/>
            </a:pPr>
            <a:r>
              <a:rPr lang="en-GB" sz="2000" b="1">
                <a:solidFill>
                  <a:schemeClr val="tx1"/>
                </a:solidFill>
                <a:latin typeface="Century Gothic" panose="020B0502020202020204" pitchFamily="34" charset="0"/>
              </a:rPr>
              <a:t>Pick one element </a:t>
            </a:r>
            <a:r>
              <a:rPr lang="en-GB" sz="2000">
                <a:solidFill>
                  <a:schemeClr val="tx1"/>
                </a:solidFill>
                <a:latin typeface="Century Gothic" panose="020B0502020202020204" pitchFamily="34" charset="0"/>
              </a:rPr>
              <a:t>that’s on both sides of the equation</a:t>
            </a:r>
          </a:p>
          <a:p>
            <a:pPr marL="457200" indent="-457200">
              <a:buAutoNum type="arabicPeriod"/>
            </a:pPr>
            <a:r>
              <a:rPr lang="en-GB" sz="2000">
                <a:solidFill>
                  <a:schemeClr val="tx1"/>
                </a:solidFill>
                <a:latin typeface="Century Gothic" panose="020B0502020202020204" pitchFamily="34" charset="0"/>
              </a:rPr>
              <a:t>Write down </a:t>
            </a:r>
            <a:r>
              <a:rPr lang="en-GB" sz="2000" b="1">
                <a:solidFill>
                  <a:schemeClr val="tx1"/>
                </a:solidFill>
                <a:latin typeface="Century Gothic" panose="020B0502020202020204" pitchFamily="34" charset="0"/>
              </a:rPr>
              <a:t>reactant → product</a:t>
            </a:r>
            <a:r>
              <a:rPr lang="en-GB" sz="2000">
                <a:solidFill>
                  <a:schemeClr val="tx1"/>
                </a:solidFill>
                <a:latin typeface="Century Gothic" panose="020B0502020202020204" pitchFamily="34" charset="0"/>
              </a:rPr>
              <a:t>, copying from the equation exactly</a:t>
            </a:r>
          </a:p>
          <a:p>
            <a:pPr marL="457200" indent="-457200">
              <a:buAutoNum type="arabicPeriod"/>
            </a:pPr>
            <a:r>
              <a:rPr lang="en-GB" sz="2000" b="1">
                <a:solidFill>
                  <a:schemeClr val="tx1"/>
                </a:solidFill>
                <a:latin typeface="Century Gothic" panose="020B0502020202020204" pitchFamily="34" charset="0"/>
              </a:rPr>
              <a:t>Balance the atoms and ions</a:t>
            </a:r>
          </a:p>
          <a:p>
            <a:pPr marL="457200" indent="-457200">
              <a:buAutoNum type="arabicPeriod"/>
            </a:pPr>
            <a:r>
              <a:rPr lang="en-GB" sz="2000" b="1">
                <a:solidFill>
                  <a:schemeClr val="tx1"/>
                </a:solidFill>
                <a:latin typeface="Century Gothic" panose="020B0502020202020204" pitchFamily="34" charset="0"/>
              </a:rPr>
              <a:t>Add up the charges </a:t>
            </a:r>
            <a:r>
              <a:rPr lang="en-GB" sz="2000">
                <a:solidFill>
                  <a:schemeClr val="tx1"/>
                </a:solidFill>
                <a:latin typeface="Century Gothic" panose="020B0502020202020204" pitchFamily="34" charset="0"/>
              </a:rPr>
              <a:t>on both sides</a:t>
            </a:r>
          </a:p>
          <a:p>
            <a:pPr marL="457200" indent="-457200">
              <a:buAutoNum type="arabicPeriod"/>
            </a:pPr>
            <a:r>
              <a:rPr lang="en-GB" sz="2000" b="1">
                <a:solidFill>
                  <a:schemeClr val="tx1"/>
                </a:solidFill>
                <a:latin typeface="Century Gothic" panose="020B0502020202020204" pitchFamily="34" charset="0"/>
              </a:rPr>
              <a:t>Balance the charges </a:t>
            </a:r>
            <a:r>
              <a:rPr lang="en-GB" sz="2000">
                <a:solidFill>
                  <a:schemeClr val="tx1"/>
                </a:solidFill>
                <a:latin typeface="Century Gothic" panose="020B0502020202020204" pitchFamily="34" charset="0"/>
              </a:rPr>
              <a:t>with electrons</a:t>
            </a:r>
          </a:p>
        </p:txBody>
      </p:sp>
      <p:sp>
        <p:nvSpPr>
          <p:cNvPr id="4" name="TextBox 3">
            <a:extLst>
              <a:ext uri="{FF2B5EF4-FFF2-40B4-BE49-F238E27FC236}">
                <a16:creationId xmlns:a16="http://schemas.microsoft.com/office/drawing/2014/main" id="{5C0C4BA0-B97C-7737-35C7-16D59D7407EE}"/>
              </a:ext>
            </a:extLst>
          </p:cNvPr>
          <p:cNvSpPr txBox="1"/>
          <p:nvPr/>
        </p:nvSpPr>
        <p:spPr>
          <a:xfrm>
            <a:off x="207411" y="1184569"/>
            <a:ext cx="8039380" cy="461665"/>
          </a:xfrm>
          <a:prstGeom prst="rect">
            <a:avLst/>
          </a:prstGeom>
          <a:noFill/>
        </p:spPr>
        <p:txBody>
          <a:bodyPr wrap="none" rtlCol="0">
            <a:spAutoFit/>
          </a:bodyPr>
          <a:lstStyle/>
          <a:p>
            <a:r>
              <a:rPr lang="en-GB" sz="2400" b="1">
                <a:solidFill>
                  <a:schemeClr val="accent2">
                    <a:lumMod val="60000"/>
                    <a:lumOff val="40000"/>
                  </a:schemeClr>
                </a:solidFill>
                <a:latin typeface="Century Gothic" panose="020B0502020202020204" pitchFamily="34" charset="0"/>
              </a:rPr>
              <a:t>Fe</a:t>
            </a:r>
            <a:r>
              <a:rPr lang="en-GB" sz="2400" b="1" baseline="-25000">
                <a:solidFill>
                  <a:schemeClr val="accent2">
                    <a:lumMod val="60000"/>
                    <a:lumOff val="40000"/>
                  </a:schemeClr>
                </a:solidFill>
                <a:latin typeface="Century Gothic" panose="020B0502020202020204" pitchFamily="34" charset="0"/>
              </a:rPr>
              <a:t>(s) </a:t>
            </a:r>
            <a:r>
              <a:rPr lang="en-GB" sz="2400" b="1">
                <a:solidFill>
                  <a:schemeClr val="accent2">
                    <a:lumMod val="60000"/>
                    <a:lumOff val="40000"/>
                  </a:schemeClr>
                </a:solidFill>
                <a:latin typeface="Century Gothic" panose="020B0502020202020204" pitchFamily="34" charset="0"/>
              </a:rPr>
              <a:t>+ Cu</a:t>
            </a:r>
            <a:r>
              <a:rPr lang="en-GB" sz="2400" b="1" baseline="30000">
                <a:solidFill>
                  <a:schemeClr val="accent2">
                    <a:lumMod val="60000"/>
                    <a:lumOff val="40000"/>
                  </a:schemeClr>
                </a:solidFill>
                <a:latin typeface="Century Gothic" panose="020B0502020202020204" pitchFamily="34" charset="0"/>
              </a:rPr>
              <a:t>2+</a:t>
            </a:r>
            <a:r>
              <a:rPr lang="en-GB" sz="2400" b="1" baseline="-25000">
                <a:solidFill>
                  <a:schemeClr val="accent2">
                    <a:lumMod val="60000"/>
                    <a:lumOff val="40000"/>
                  </a:schemeClr>
                </a:solidFill>
                <a:latin typeface="Century Gothic" panose="020B0502020202020204" pitchFamily="34" charset="0"/>
              </a:rPr>
              <a:t>(aq) </a:t>
            </a:r>
            <a:r>
              <a:rPr lang="en-GB" sz="2400" b="1">
                <a:solidFill>
                  <a:schemeClr val="accent2">
                    <a:lumMod val="60000"/>
                    <a:lumOff val="40000"/>
                  </a:schemeClr>
                </a:solidFill>
                <a:latin typeface="Century Gothic" panose="020B0502020202020204" pitchFamily="34" charset="0"/>
              </a:rPr>
              <a:t>+ SO</a:t>
            </a:r>
            <a:r>
              <a:rPr lang="en-GB" sz="2400" b="1" baseline="-25000">
                <a:solidFill>
                  <a:schemeClr val="accent2">
                    <a:lumMod val="60000"/>
                    <a:lumOff val="40000"/>
                  </a:schemeClr>
                </a:solidFill>
                <a:latin typeface="Century Gothic" panose="020B0502020202020204" pitchFamily="34" charset="0"/>
              </a:rPr>
              <a:t>4</a:t>
            </a:r>
            <a:r>
              <a:rPr lang="en-GB" sz="2400" b="1" baseline="30000">
                <a:solidFill>
                  <a:schemeClr val="accent2">
                    <a:lumMod val="60000"/>
                    <a:lumOff val="40000"/>
                  </a:schemeClr>
                </a:solidFill>
                <a:latin typeface="Century Gothic" panose="020B0502020202020204" pitchFamily="34" charset="0"/>
              </a:rPr>
              <a:t>2-</a:t>
            </a:r>
            <a:r>
              <a:rPr lang="en-GB" sz="2400" b="1" baseline="-25000">
                <a:solidFill>
                  <a:schemeClr val="accent2">
                    <a:lumMod val="60000"/>
                    <a:lumOff val="40000"/>
                  </a:schemeClr>
                </a:solidFill>
                <a:latin typeface="Century Gothic" panose="020B0502020202020204" pitchFamily="34" charset="0"/>
              </a:rPr>
              <a:t>(aq) </a:t>
            </a:r>
            <a:r>
              <a:rPr lang="en-GB" sz="2400" b="1">
                <a:solidFill>
                  <a:schemeClr val="accent2">
                    <a:lumMod val="60000"/>
                    <a:lumOff val="40000"/>
                  </a:schemeClr>
                </a:solidFill>
                <a:latin typeface="Century Gothic" panose="020B0502020202020204" pitchFamily="34" charset="0"/>
              </a:rPr>
              <a:t>→ Fe</a:t>
            </a:r>
            <a:r>
              <a:rPr lang="en-GB" sz="2400" b="1" baseline="30000">
                <a:solidFill>
                  <a:schemeClr val="accent2">
                    <a:lumMod val="60000"/>
                    <a:lumOff val="40000"/>
                  </a:schemeClr>
                </a:solidFill>
                <a:latin typeface="Century Gothic" panose="020B0502020202020204" pitchFamily="34" charset="0"/>
              </a:rPr>
              <a:t>2+</a:t>
            </a:r>
            <a:r>
              <a:rPr lang="en-GB" sz="2400" b="1" baseline="-25000">
                <a:solidFill>
                  <a:schemeClr val="accent2">
                    <a:lumMod val="60000"/>
                    <a:lumOff val="40000"/>
                  </a:schemeClr>
                </a:solidFill>
                <a:latin typeface="Century Gothic" panose="020B0502020202020204" pitchFamily="34" charset="0"/>
              </a:rPr>
              <a:t>(aq) </a:t>
            </a:r>
            <a:r>
              <a:rPr lang="en-GB" sz="2400" b="1">
                <a:solidFill>
                  <a:schemeClr val="accent2">
                    <a:lumMod val="60000"/>
                    <a:lumOff val="40000"/>
                  </a:schemeClr>
                </a:solidFill>
                <a:latin typeface="Century Gothic" panose="020B0502020202020204" pitchFamily="34" charset="0"/>
              </a:rPr>
              <a:t>+ SO</a:t>
            </a:r>
            <a:r>
              <a:rPr lang="en-GB" sz="2400" b="1" baseline="-25000">
                <a:solidFill>
                  <a:schemeClr val="accent2">
                    <a:lumMod val="60000"/>
                    <a:lumOff val="40000"/>
                  </a:schemeClr>
                </a:solidFill>
                <a:latin typeface="Century Gothic" panose="020B0502020202020204" pitchFamily="34" charset="0"/>
              </a:rPr>
              <a:t>4</a:t>
            </a:r>
            <a:r>
              <a:rPr lang="en-GB" sz="2400" b="1" baseline="30000">
                <a:solidFill>
                  <a:schemeClr val="accent2">
                    <a:lumMod val="60000"/>
                    <a:lumOff val="40000"/>
                  </a:schemeClr>
                </a:solidFill>
                <a:latin typeface="Century Gothic" panose="020B0502020202020204" pitchFamily="34" charset="0"/>
              </a:rPr>
              <a:t>2-</a:t>
            </a:r>
            <a:r>
              <a:rPr lang="en-GB" sz="2400" b="1" baseline="-25000">
                <a:solidFill>
                  <a:schemeClr val="accent2">
                    <a:lumMod val="60000"/>
                    <a:lumOff val="40000"/>
                  </a:schemeClr>
                </a:solidFill>
                <a:latin typeface="Century Gothic" panose="020B0502020202020204" pitchFamily="34" charset="0"/>
              </a:rPr>
              <a:t>(aq)</a:t>
            </a:r>
            <a:r>
              <a:rPr lang="en-GB" sz="2400" b="1">
                <a:solidFill>
                  <a:schemeClr val="accent2">
                    <a:lumMod val="60000"/>
                    <a:lumOff val="40000"/>
                  </a:schemeClr>
                </a:solidFill>
                <a:latin typeface="Century Gothic" panose="020B0502020202020204" pitchFamily="34" charset="0"/>
              </a:rPr>
              <a:t> + Cu</a:t>
            </a:r>
            <a:r>
              <a:rPr lang="en-GB" sz="2400" b="1" baseline="-25000">
                <a:solidFill>
                  <a:schemeClr val="accent2">
                    <a:lumMod val="60000"/>
                    <a:lumOff val="40000"/>
                  </a:schemeClr>
                </a:solidFill>
                <a:latin typeface="Century Gothic" panose="020B0502020202020204" pitchFamily="34" charset="0"/>
              </a:rPr>
              <a:t>(s) </a:t>
            </a:r>
            <a:endParaRPr lang="en-GB" sz="2400" b="1" baseline="-25000">
              <a:solidFill>
                <a:schemeClr val="accent2">
                  <a:lumMod val="60000"/>
                  <a:lumOff val="40000"/>
                </a:schemeClr>
              </a:solidFill>
            </a:endParaRPr>
          </a:p>
        </p:txBody>
      </p:sp>
      <p:sp>
        <p:nvSpPr>
          <p:cNvPr id="5" name="TextBox 4">
            <a:extLst>
              <a:ext uri="{FF2B5EF4-FFF2-40B4-BE49-F238E27FC236}">
                <a16:creationId xmlns:a16="http://schemas.microsoft.com/office/drawing/2014/main" id="{4E28272D-2FAD-356A-C394-C3A7FEB22438}"/>
              </a:ext>
            </a:extLst>
          </p:cNvPr>
          <p:cNvSpPr txBox="1"/>
          <p:nvPr/>
        </p:nvSpPr>
        <p:spPr>
          <a:xfrm>
            <a:off x="145382" y="2906081"/>
            <a:ext cx="928459" cy="400110"/>
          </a:xfrm>
          <a:prstGeom prst="rect">
            <a:avLst/>
          </a:prstGeom>
          <a:noFill/>
        </p:spPr>
        <p:txBody>
          <a:bodyPr wrap="none" rtlCol="0">
            <a:spAutoFit/>
          </a:bodyPr>
          <a:lstStyle/>
          <a:p>
            <a:r>
              <a:rPr lang="en-GB" sz="2000">
                <a:latin typeface="Century Gothic" panose="020B0502020202020204" pitchFamily="34" charset="0"/>
              </a:rPr>
              <a:t>1. Iron</a:t>
            </a:r>
          </a:p>
        </p:txBody>
      </p:sp>
      <p:sp>
        <p:nvSpPr>
          <p:cNvPr id="6" name="TextBox 5">
            <a:extLst>
              <a:ext uri="{FF2B5EF4-FFF2-40B4-BE49-F238E27FC236}">
                <a16:creationId xmlns:a16="http://schemas.microsoft.com/office/drawing/2014/main" id="{1B23CC10-3EAC-35DE-A052-2E7FB4B4FB3B}"/>
              </a:ext>
            </a:extLst>
          </p:cNvPr>
          <p:cNvSpPr txBox="1"/>
          <p:nvPr/>
        </p:nvSpPr>
        <p:spPr>
          <a:xfrm>
            <a:off x="145382" y="3523345"/>
            <a:ext cx="2223686" cy="400110"/>
          </a:xfrm>
          <a:prstGeom prst="rect">
            <a:avLst/>
          </a:prstGeom>
          <a:noFill/>
        </p:spPr>
        <p:txBody>
          <a:bodyPr wrap="none" rtlCol="0">
            <a:spAutoFit/>
          </a:bodyPr>
          <a:lstStyle/>
          <a:p>
            <a:r>
              <a:rPr lang="en-GB" sz="2000">
                <a:latin typeface="Century Gothic" panose="020B0502020202020204" pitchFamily="34" charset="0"/>
              </a:rPr>
              <a:t>2. Fe</a:t>
            </a:r>
            <a:r>
              <a:rPr lang="en-GB" sz="2000" baseline="-25000">
                <a:latin typeface="Century Gothic" panose="020B0502020202020204" pitchFamily="34" charset="0"/>
              </a:rPr>
              <a:t>(s) </a:t>
            </a:r>
            <a:r>
              <a:rPr lang="en-GB" sz="2000">
                <a:latin typeface="Century Gothic" panose="020B0502020202020204" pitchFamily="34" charset="0"/>
              </a:rPr>
              <a:t>→ Fe</a:t>
            </a:r>
            <a:r>
              <a:rPr lang="en-GB" sz="2000" baseline="30000">
                <a:latin typeface="Century Gothic" panose="020B0502020202020204" pitchFamily="34" charset="0"/>
              </a:rPr>
              <a:t>2+</a:t>
            </a:r>
            <a:r>
              <a:rPr lang="en-GB" sz="2000" baseline="-25000">
                <a:latin typeface="Century Gothic" panose="020B0502020202020204" pitchFamily="34" charset="0"/>
              </a:rPr>
              <a:t>(aq) </a:t>
            </a:r>
          </a:p>
        </p:txBody>
      </p:sp>
      <p:sp>
        <p:nvSpPr>
          <p:cNvPr id="7" name="TextBox 6">
            <a:extLst>
              <a:ext uri="{FF2B5EF4-FFF2-40B4-BE49-F238E27FC236}">
                <a16:creationId xmlns:a16="http://schemas.microsoft.com/office/drawing/2014/main" id="{951139E7-D0C0-D092-54E6-B5E315FAEECE}"/>
              </a:ext>
            </a:extLst>
          </p:cNvPr>
          <p:cNvSpPr txBox="1"/>
          <p:nvPr/>
        </p:nvSpPr>
        <p:spPr>
          <a:xfrm>
            <a:off x="169427" y="4162460"/>
            <a:ext cx="2175596" cy="605294"/>
          </a:xfrm>
          <a:prstGeom prst="rect">
            <a:avLst/>
          </a:prstGeom>
          <a:noFill/>
        </p:spPr>
        <p:txBody>
          <a:bodyPr wrap="none" rtlCol="0">
            <a:spAutoFit/>
          </a:bodyPr>
          <a:lstStyle/>
          <a:p>
            <a:r>
              <a:rPr lang="en-GB" sz="2000">
                <a:latin typeface="Century Gothic" panose="020B0502020202020204" pitchFamily="34" charset="0"/>
              </a:rPr>
              <a:t>3. Fe</a:t>
            </a:r>
            <a:r>
              <a:rPr lang="en-GB" sz="2000" baseline="-25000">
                <a:latin typeface="Century Gothic" panose="020B0502020202020204" pitchFamily="34" charset="0"/>
              </a:rPr>
              <a:t>(s) </a:t>
            </a:r>
            <a:r>
              <a:rPr lang="en-GB" sz="2000">
                <a:latin typeface="Century Gothic" panose="020B0502020202020204" pitchFamily="34" charset="0"/>
              </a:rPr>
              <a:t>→ Fe</a:t>
            </a:r>
            <a:r>
              <a:rPr lang="en-GB" sz="2000" baseline="30000">
                <a:latin typeface="Century Gothic" panose="020B0502020202020204" pitchFamily="34" charset="0"/>
              </a:rPr>
              <a:t>2+</a:t>
            </a:r>
            <a:r>
              <a:rPr lang="en-GB" sz="2000" baseline="-25000">
                <a:latin typeface="Century Gothic" panose="020B0502020202020204" pitchFamily="34" charset="0"/>
              </a:rPr>
              <a:t>(aq)</a:t>
            </a:r>
          </a:p>
          <a:p>
            <a:r>
              <a:rPr lang="en-GB" sz="2000" baseline="-25000">
                <a:latin typeface="Century Gothic" panose="020B0502020202020204" pitchFamily="34" charset="0"/>
              </a:rPr>
              <a:t>1 atom           1 ion </a:t>
            </a:r>
          </a:p>
        </p:txBody>
      </p:sp>
      <p:sp>
        <p:nvSpPr>
          <p:cNvPr id="9" name="TextBox 8">
            <a:extLst>
              <a:ext uri="{FF2B5EF4-FFF2-40B4-BE49-F238E27FC236}">
                <a16:creationId xmlns:a16="http://schemas.microsoft.com/office/drawing/2014/main" id="{2591CA97-C094-8132-860A-6AC67DE30D94}"/>
              </a:ext>
            </a:extLst>
          </p:cNvPr>
          <p:cNvSpPr txBox="1"/>
          <p:nvPr/>
        </p:nvSpPr>
        <p:spPr>
          <a:xfrm>
            <a:off x="169427" y="5006760"/>
            <a:ext cx="2409634" cy="605294"/>
          </a:xfrm>
          <a:prstGeom prst="rect">
            <a:avLst/>
          </a:prstGeom>
          <a:noFill/>
        </p:spPr>
        <p:txBody>
          <a:bodyPr wrap="none" rtlCol="0">
            <a:spAutoFit/>
          </a:bodyPr>
          <a:lstStyle/>
          <a:p>
            <a:r>
              <a:rPr lang="en-GB" sz="2000">
                <a:latin typeface="Century Gothic" panose="020B0502020202020204" pitchFamily="34" charset="0"/>
              </a:rPr>
              <a:t>4. Fe</a:t>
            </a:r>
            <a:r>
              <a:rPr lang="en-GB" sz="2000" baseline="-25000">
                <a:latin typeface="Century Gothic" panose="020B0502020202020204" pitchFamily="34" charset="0"/>
              </a:rPr>
              <a:t>(s) </a:t>
            </a:r>
            <a:r>
              <a:rPr lang="en-GB" sz="2000">
                <a:latin typeface="Century Gothic" panose="020B0502020202020204" pitchFamily="34" charset="0"/>
              </a:rPr>
              <a:t>→ Fe</a:t>
            </a:r>
            <a:r>
              <a:rPr lang="en-GB" sz="2000" baseline="30000">
                <a:latin typeface="Century Gothic" panose="020B0502020202020204" pitchFamily="34" charset="0"/>
              </a:rPr>
              <a:t>2+</a:t>
            </a:r>
            <a:r>
              <a:rPr lang="en-GB" sz="2000" baseline="-25000">
                <a:latin typeface="Century Gothic" panose="020B0502020202020204" pitchFamily="34" charset="0"/>
              </a:rPr>
              <a:t>(aq)</a:t>
            </a:r>
          </a:p>
          <a:p>
            <a:r>
              <a:rPr lang="en-GB" sz="2000" baseline="-25000">
                <a:latin typeface="Century Gothic" panose="020B0502020202020204" pitchFamily="34" charset="0"/>
              </a:rPr>
              <a:t>Charge: 0          Charge: 2+</a:t>
            </a:r>
          </a:p>
        </p:txBody>
      </p:sp>
      <p:sp>
        <p:nvSpPr>
          <p:cNvPr id="10" name="TextBox 9">
            <a:extLst>
              <a:ext uri="{FF2B5EF4-FFF2-40B4-BE49-F238E27FC236}">
                <a16:creationId xmlns:a16="http://schemas.microsoft.com/office/drawing/2014/main" id="{B32661AF-2AD4-6BD3-838D-34FA29EFEBCA}"/>
              </a:ext>
            </a:extLst>
          </p:cNvPr>
          <p:cNvSpPr txBox="1"/>
          <p:nvPr/>
        </p:nvSpPr>
        <p:spPr>
          <a:xfrm>
            <a:off x="175440" y="5910714"/>
            <a:ext cx="2834430" cy="605294"/>
          </a:xfrm>
          <a:prstGeom prst="rect">
            <a:avLst/>
          </a:prstGeom>
          <a:noFill/>
        </p:spPr>
        <p:txBody>
          <a:bodyPr wrap="none" rtlCol="0">
            <a:spAutoFit/>
          </a:bodyPr>
          <a:lstStyle/>
          <a:p>
            <a:r>
              <a:rPr lang="en-GB" sz="2000">
                <a:latin typeface="Century Gothic" panose="020B0502020202020204" pitchFamily="34" charset="0"/>
              </a:rPr>
              <a:t>5. </a:t>
            </a:r>
            <a:r>
              <a:rPr lang="en-GB" sz="2000" b="1">
                <a:solidFill>
                  <a:schemeClr val="accent2">
                    <a:lumMod val="60000"/>
                    <a:lumOff val="40000"/>
                  </a:schemeClr>
                </a:solidFill>
                <a:latin typeface="Century Gothic" panose="020B0502020202020204" pitchFamily="34" charset="0"/>
              </a:rPr>
              <a:t>Fe</a:t>
            </a:r>
            <a:r>
              <a:rPr lang="en-GB" sz="2000" b="1" baseline="-25000">
                <a:solidFill>
                  <a:schemeClr val="accent2">
                    <a:lumMod val="60000"/>
                    <a:lumOff val="40000"/>
                  </a:schemeClr>
                </a:solidFill>
                <a:latin typeface="Century Gothic" panose="020B0502020202020204" pitchFamily="34" charset="0"/>
              </a:rPr>
              <a:t>(s) </a:t>
            </a:r>
            <a:r>
              <a:rPr lang="en-GB" sz="2000" b="1">
                <a:solidFill>
                  <a:schemeClr val="accent2">
                    <a:lumMod val="60000"/>
                    <a:lumOff val="40000"/>
                  </a:schemeClr>
                </a:solidFill>
                <a:latin typeface="Century Gothic" panose="020B0502020202020204" pitchFamily="34" charset="0"/>
              </a:rPr>
              <a:t>→ Fe</a:t>
            </a:r>
            <a:r>
              <a:rPr lang="en-GB" sz="2000" b="1" baseline="30000">
                <a:solidFill>
                  <a:schemeClr val="accent2">
                    <a:lumMod val="60000"/>
                    <a:lumOff val="40000"/>
                  </a:schemeClr>
                </a:solidFill>
                <a:latin typeface="Century Gothic" panose="020B0502020202020204" pitchFamily="34" charset="0"/>
              </a:rPr>
              <a:t>2+</a:t>
            </a:r>
            <a:r>
              <a:rPr lang="en-GB" sz="2000" b="1" baseline="-25000">
                <a:solidFill>
                  <a:schemeClr val="accent2">
                    <a:lumMod val="60000"/>
                    <a:lumOff val="40000"/>
                  </a:schemeClr>
                </a:solidFill>
                <a:latin typeface="Century Gothic" panose="020B0502020202020204" pitchFamily="34" charset="0"/>
              </a:rPr>
              <a:t>(aq) </a:t>
            </a:r>
            <a:r>
              <a:rPr lang="en-GB" sz="2000" b="1">
                <a:solidFill>
                  <a:schemeClr val="accent2">
                    <a:lumMod val="60000"/>
                    <a:lumOff val="40000"/>
                  </a:schemeClr>
                </a:solidFill>
                <a:latin typeface="Century Gothic" panose="020B0502020202020204" pitchFamily="34" charset="0"/>
              </a:rPr>
              <a:t>+ 2e</a:t>
            </a:r>
            <a:r>
              <a:rPr lang="en-GB" sz="2000" b="1" baseline="30000">
                <a:solidFill>
                  <a:schemeClr val="accent2">
                    <a:lumMod val="60000"/>
                    <a:lumOff val="40000"/>
                  </a:schemeClr>
                </a:solidFill>
                <a:latin typeface="Century Gothic" panose="020B0502020202020204" pitchFamily="34" charset="0"/>
              </a:rPr>
              <a:t>-</a:t>
            </a:r>
            <a:endParaRPr lang="en-GB" sz="2000" b="1" baseline="-25000">
              <a:solidFill>
                <a:schemeClr val="accent2">
                  <a:lumMod val="60000"/>
                  <a:lumOff val="40000"/>
                </a:schemeClr>
              </a:solidFill>
              <a:latin typeface="Century Gothic" panose="020B0502020202020204" pitchFamily="34" charset="0"/>
            </a:endParaRPr>
          </a:p>
          <a:p>
            <a:r>
              <a:rPr lang="en-GB" sz="2000" baseline="-25000">
                <a:latin typeface="Century Gothic" panose="020B0502020202020204" pitchFamily="34" charset="0"/>
              </a:rPr>
              <a:t>Charge: 0          Charge: 0</a:t>
            </a:r>
          </a:p>
        </p:txBody>
      </p:sp>
      <p:sp>
        <p:nvSpPr>
          <p:cNvPr id="11" name="TextBox 10">
            <a:extLst>
              <a:ext uri="{FF2B5EF4-FFF2-40B4-BE49-F238E27FC236}">
                <a16:creationId xmlns:a16="http://schemas.microsoft.com/office/drawing/2014/main" id="{C1980B2A-27FF-2CF1-29AC-C8C30E849167}"/>
              </a:ext>
            </a:extLst>
          </p:cNvPr>
          <p:cNvSpPr txBox="1"/>
          <p:nvPr/>
        </p:nvSpPr>
        <p:spPr>
          <a:xfrm>
            <a:off x="3730017" y="2857609"/>
            <a:ext cx="1438214" cy="400110"/>
          </a:xfrm>
          <a:prstGeom prst="rect">
            <a:avLst/>
          </a:prstGeom>
          <a:noFill/>
        </p:spPr>
        <p:txBody>
          <a:bodyPr wrap="none" rtlCol="0">
            <a:spAutoFit/>
          </a:bodyPr>
          <a:lstStyle/>
          <a:p>
            <a:r>
              <a:rPr lang="en-GB" sz="2000">
                <a:latin typeface="Century Gothic" panose="020B0502020202020204" pitchFamily="34" charset="0"/>
              </a:rPr>
              <a:t>1. Copper</a:t>
            </a:r>
          </a:p>
        </p:txBody>
      </p:sp>
      <p:sp>
        <p:nvSpPr>
          <p:cNvPr id="12" name="TextBox 11">
            <a:extLst>
              <a:ext uri="{FF2B5EF4-FFF2-40B4-BE49-F238E27FC236}">
                <a16:creationId xmlns:a16="http://schemas.microsoft.com/office/drawing/2014/main" id="{3385BD4E-1BD8-175B-944F-2492857A2072}"/>
              </a:ext>
            </a:extLst>
          </p:cNvPr>
          <p:cNvSpPr txBox="1"/>
          <p:nvPr/>
        </p:nvSpPr>
        <p:spPr>
          <a:xfrm>
            <a:off x="3730017" y="3474873"/>
            <a:ext cx="2367956" cy="400110"/>
          </a:xfrm>
          <a:prstGeom prst="rect">
            <a:avLst/>
          </a:prstGeom>
          <a:noFill/>
        </p:spPr>
        <p:txBody>
          <a:bodyPr wrap="none" rtlCol="0">
            <a:spAutoFit/>
          </a:bodyPr>
          <a:lstStyle/>
          <a:p>
            <a:r>
              <a:rPr lang="en-GB" sz="2000">
                <a:latin typeface="Century Gothic" panose="020B0502020202020204" pitchFamily="34" charset="0"/>
              </a:rPr>
              <a:t>2. Cu</a:t>
            </a:r>
            <a:r>
              <a:rPr lang="en-GB" sz="2000" baseline="30000">
                <a:latin typeface="Century Gothic" panose="020B0502020202020204" pitchFamily="34" charset="0"/>
              </a:rPr>
              <a:t>2+</a:t>
            </a:r>
            <a:r>
              <a:rPr lang="en-GB" sz="2000" baseline="-25000">
                <a:latin typeface="Century Gothic" panose="020B0502020202020204" pitchFamily="34" charset="0"/>
              </a:rPr>
              <a:t>(aq) </a:t>
            </a:r>
            <a:r>
              <a:rPr lang="en-GB" sz="2000">
                <a:latin typeface="Century Gothic" panose="020B0502020202020204" pitchFamily="34" charset="0"/>
              </a:rPr>
              <a:t>→ Cu</a:t>
            </a:r>
            <a:r>
              <a:rPr lang="en-GB" sz="2000" baseline="-25000">
                <a:latin typeface="Century Gothic" panose="020B0502020202020204" pitchFamily="34" charset="0"/>
              </a:rPr>
              <a:t>(s) </a:t>
            </a:r>
          </a:p>
        </p:txBody>
      </p:sp>
      <p:sp>
        <p:nvSpPr>
          <p:cNvPr id="13" name="TextBox 12">
            <a:extLst>
              <a:ext uri="{FF2B5EF4-FFF2-40B4-BE49-F238E27FC236}">
                <a16:creationId xmlns:a16="http://schemas.microsoft.com/office/drawing/2014/main" id="{B0D85CD5-2720-4000-810E-860F04FAEF36}"/>
              </a:ext>
            </a:extLst>
          </p:cNvPr>
          <p:cNvSpPr txBox="1"/>
          <p:nvPr/>
        </p:nvSpPr>
        <p:spPr>
          <a:xfrm>
            <a:off x="3730017" y="4142122"/>
            <a:ext cx="2465740" cy="605294"/>
          </a:xfrm>
          <a:prstGeom prst="rect">
            <a:avLst/>
          </a:prstGeom>
          <a:noFill/>
        </p:spPr>
        <p:txBody>
          <a:bodyPr wrap="none" rtlCol="0">
            <a:spAutoFit/>
          </a:bodyPr>
          <a:lstStyle/>
          <a:p>
            <a:r>
              <a:rPr lang="en-GB" sz="2000">
                <a:latin typeface="Century Gothic" panose="020B0502020202020204" pitchFamily="34" charset="0"/>
              </a:rPr>
              <a:t>3. Cu</a:t>
            </a:r>
            <a:r>
              <a:rPr lang="en-GB" sz="2000" baseline="30000">
                <a:latin typeface="Century Gothic" panose="020B0502020202020204" pitchFamily="34" charset="0"/>
              </a:rPr>
              <a:t>2+</a:t>
            </a:r>
            <a:r>
              <a:rPr lang="en-GB" sz="2000" baseline="-25000">
                <a:latin typeface="Century Gothic" panose="020B0502020202020204" pitchFamily="34" charset="0"/>
              </a:rPr>
              <a:t>(aq) </a:t>
            </a:r>
            <a:r>
              <a:rPr lang="en-GB" sz="2000">
                <a:latin typeface="Century Gothic" panose="020B0502020202020204" pitchFamily="34" charset="0"/>
              </a:rPr>
              <a:t>→ Cu</a:t>
            </a:r>
            <a:r>
              <a:rPr lang="en-GB" sz="2000" baseline="-25000">
                <a:latin typeface="Century Gothic" panose="020B0502020202020204" pitchFamily="34" charset="0"/>
              </a:rPr>
              <a:t>(s) </a:t>
            </a:r>
          </a:p>
          <a:p>
            <a:r>
              <a:rPr lang="en-GB" sz="2000" baseline="-25000">
                <a:latin typeface="Century Gothic" panose="020B0502020202020204" pitchFamily="34" charset="0"/>
              </a:rPr>
              <a:t>      1 ion                   1 atom </a:t>
            </a:r>
          </a:p>
        </p:txBody>
      </p:sp>
      <p:sp>
        <p:nvSpPr>
          <p:cNvPr id="14" name="TextBox 13">
            <a:extLst>
              <a:ext uri="{FF2B5EF4-FFF2-40B4-BE49-F238E27FC236}">
                <a16:creationId xmlns:a16="http://schemas.microsoft.com/office/drawing/2014/main" id="{CC89AB92-6167-8E60-E65E-9E1098CAA80B}"/>
              </a:ext>
            </a:extLst>
          </p:cNvPr>
          <p:cNvSpPr txBox="1"/>
          <p:nvPr/>
        </p:nvSpPr>
        <p:spPr>
          <a:xfrm>
            <a:off x="3754062" y="4958288"/>
            <a:ext cx="2763898" cy="605294"/>
          </a:xfrm>
          <a:prstGeom prst="rect">
            <a:avLst/>
          </a:prstGeom>
          <a:noFill/>
        </p:spPr>
        <p:txBody>
          <a:bodyPr wrap="none" rtlCol="0">
            <a:spAutoFit/>
          </a:bodyPr>
          <a:lstStyle/>
          <a:p>
            <a:r>
              <a:rPr lang="en-GB" sz="2000">
                <a:latin typeface="Century Gothic" panose="020B0502020202020204" pitchFamily="34" charset="0"/>
              </a:rPr>
              <a:t>4. Cu</a:t>
            </a:r>
            <a:r>
              <a:rPr lang="en-GB" sz="2000" baseline="30000">
                <a:latin typeface="Century Gothic" panose="020B0502020202020204" pitchFamily="34" charset="0"/>
              </a:rPr>
              <a:t>2+</a:t>
            </a:r>
            <a:r>
              <a:rPr lang="en-GB" sz="2000" baseline="-25000">
                <a:latin typeface="Century Gothic" panose="020B0502020202020204" pitchFamily="34" charset="0"/>
              </a:rPr>
              <a:t>(aq) </a:t>
            </a:r>
            <a:r>
              <a:rPr lang="en-GB" sz="2000">
                <a:latin typeface="Century Gothic" panose="020B0502020202020204" pitchFamily="34" charset="0"/>
              </a:rPr>
              <a:t>→ Cu</a:t>
            </a:r>
            <a:r>
              <a:rPr lang="en-GB" sz="2000" baseline="-25000">
                <a:latin typeface="Century Gothic" panose="020B0502020202020204" pitchFamily="34" charset="0"/>
              </a:rPr>
              <a:t>(s) </a:t>
            </a:r>
          </a:p>
          <a:p>
            <a:r>
              <a:rPr lang="en-GB" sz="2000" baseline="-25000">
                <a:latin typeface="Century Gothic" panose="020B0502020202020204" pitchFamily="34" charset="0"/>
              </a:rPr>
              <a:t>      Charge: 2+         Charge: 0</a:t>
            </a:r>
          </a:p>
        </p:txBody>
      </p:sp>
      <p:sp>
        <p:nvSpPr>
          <p:cNvPr id="15" name="TextBox 14">
            <a:extLst>
              <a:ext uri="{FF2B5EF4-FFF2-40B4-BE49-F238E27FC236}">
                <a16:creationId xmlns:a16="http://schemas.microsoft.com/office/drawing/2014/main" id="{F4014BF2-563F-CA5E-74A8-8FB78A3262E9}"/>
              </a:ext>
            </a:extLst>
          </p:cNvPr>
          <p:cNvSpPr txBox="1"/>
          <p:nvPr/>
        </p:nvSpPr>
        <p:spPr>
          <a:xfrm>
            <a:off x="3760075" y="5862242"/>
            <a:ext cx="3284874" cy="605294"/>
          </a:xfrm>
          <a:prstGeom prst="rect">
            <a:avLst/>
          </a:prstGeom>
          <a:noFill/>
        </p:spPr>
        <p:txBody>
          <a:bodyPr wrap="none" rtlCol="0">
            <a:spAutoFit/>
          </a:bodyPr>
          <a:lstStyle/>
          <a:p>
            <a:r>
              <a:rPr lang="en-GB" sz="2000">
                <a:latin typeface="Century Gothic" panose="020B0502020202020204" pitchFamily="34" charset="0"/>
              </a:rPr>
              <a:t>5. </a:t>
            </a:r>
            <a:r>
              <a:rPr lang="en-GB" sz="2000" b="1">
                <a:solidFill>
                  <a:schemeClr val="accent2">
                    <a:lumMod val="60000"/>
                    <a:lumOff val="40000"/>
                  </a:schemeClr>
                </a:solidFill>
                <a:latin typeface="Century Gothic" panose="020B0502020202020204" pitchFamily="34" charset="0"/>
              </a:rPr>
              <a:t>Cu</a:t>
            </a:r>
            <a:r>
              <a:rPr lang="en-GB" sz="2000" b="1" baseline="30000">
                <a:solidFill>
                  <a:schemeClr val="accent2">
                    <a:lumMod val="60000"/>
                    <a:lumOff val="40000"/>
                  </a:schemeClr>
                </a:solidFill>
                <a:latin typeface="Century Gothic" panose="020B0502020202020204" pitchFamily="34" charset="0"/>
              </a:rPr>
              <a:t>2+</a:t>
            </a:r>
            <a:r>
              <a:rPr lang="en-GB" sz="2000" b="1" baseline="-25000">
                <a:solidFill>
                  <a:schemeClr val="accent2">
                    <a:lumMod val="60000"/>
                    <a:lumOff val="40000"/>
                  </a:schemeClr>
                </a:solidFill>
                <a:latin typeface="Century Gothic" panose="020B0502020202020204" pitchFamily="34" charset="0"/>
              </a:rPr>
              <a:t>(aq) </a:t>
            </a:r>
            <a:r>
              <a:rPr lang="en-GB" sz="2000" b="1">
                <a:solidFill>
                  <a:schemeClr val="accent2">
                    <a:lumMod val="60000"/>
                    <a:lumOff val="40000"/>
                  </a:schemeClr>
                </a:solidFill>
                <a:latin typeface="Century Gothic" panose="020B0502020202020204" pitchFamily="34" charset="0"/>
              </a:rPr>
              <a:t>+ 2e</a:t>
            </a:r>
            <a:r>
              <a:rPr lang="en-GB" sz="2000" b="1" baseline="30000">
                <a:solidFill>
                  <a:schemeClr val="accent2">
                    <a:lumMod val="60000"/>
                    <a:lumOff val="40000"/>
                  </a:schemeClr>
                </a:solidFill>
                <a:latin typeface="Century Gothic" panose="020B0502020202020204" pitchFamily="34" charset="0"/>
              </a:rPr>
              <a:t>-</a:t>
            </a:r>
            <a:r>
              <a:rPr lang="en-GB" sz="2000" b="1" baseline="-25000">
                <a:solidFill>
                  <a:schemeClr val="accent2">
                    <a:lumMod val="60000"/>
                    <a:lumOff val="40000"/>
                  </a:schemeClr>
                </a:solidFill>
                <a:latin typeface="Century Gothic" panose="020B0502020202020204" pitchFamily="34" charset="0"/>
              </a:rPr>
              <a:t> </a:t>
            </a:r>
            <a:r>
              <a:rPr lang="en-GB" sz="2000" b="1">
                <a:solidFill>
                  <a:schemeClr val="accent2">
                    <a:lumMod val="60000"/>
                    <a:lumOff val="40000"/>
                  </a:schemeClr>
                </a:solidFill>
                <a:latin typeface="Century Gothic" panose="020B0502020202020204" pitchFamily="34" charset="0"/>
              </a:rPr>
              <a:t>→ Cu</a:t>
            </a:r>
            <a:r>
              <a:rPr lang="en-GB" sz="2000" b="1" baseline="-25000">
                <a:solidFill>
                  <a:schemeClr val="accent2">
                    <a:lumMod val="60000"/>
                    <a:lumOff val="40000"/>
                  </a:schemeClr>
                </a:solidFill>
                <a:latin typeface="Century Gothic" panose="020B0502020202020204" pitchFamily="34" charset="0"/>
              </a:rPr>
              <a:t>(s) </a:t>
            </a:r>
          </a:p>
          <a:p>
            <a:r>
              <a:rPr lang="en-GB" sz="2000" baseline="-25000">
                <a:latin typeface="Century Gothic" panose="020B0502020202020204" pitchFamily="34" charset="0"/>
              </a:rPr>
              <a:t>      Charge: 0                        Charge: 0</a:t>
            </a:r>
          </a:p>
        </p:txBody>
      </p:sp>
      <p:sp>
        <p:nvSpPr>
          <p:cNvPr id="16" name="TextBox 15">
            <a:extLst>
              <a:ext uri="{FF2B5EF4-FFF2-40B4-BE49-F238E27FC236}">
                <a16:creationId xmlns:a16="http://schemas.microsoft.com/office/drawing/2014/main" id="{AFC0C2B0-2B27-1AD9-009D-AEA03295BC54}"/>
              </a:ext>
            </a:extLst>
          </p:cNvPr>
          <p:cNvSpPr txBox="1"/>
          <p:nvPr/>
        </p:nvSpPr>
        <p:spPr>
          <a:xfrm>
            <a:off x="207411" y="2232401"/>
            <a:ext cx="4905510" cy="461665"/>
          </a:xfrm>
          <a:prstGeom prst="rect">
            <a:avLst/>
          </a:prstGeom>
          <a:noFill/>
        </p:spPr>
        <p:txBody>
          <a:bodyPr wrap="none" rtlCol="0">
            <a:spAutoFit/>
          </a:bodyPr>
          <a:lstStyle/>
          <a:p>
            <a:r>
              <a:rPr lang="en-GB" sz="2400" b="1">
                <a:solidFill>
                  <a:schemeClr val="accent2">
                    <a:lumMod val="60000"/>
                    <a:lumOff val="40000"/>
                  </a:schemeClr>
                </a:solidFill>
                <a:latin typeface="Century Gothic" panose="020B0502020202020204" pitchFamily="34" charset="0"/>
              </a:rPr>
              <a:t>Fe</a:t>
            </a:r>
            <a:r>
              <a:rPr lang="en-GB" sz="2400" b="1" baseline="-25000">
                <a:solidFill>
                  <a:schemeClr val="accent2">
                    <a:lumMod val="60000"/>
                    <a:lumOff val="40000"/>
                  </a:schemeClr>
                </a:solidFill>
                <a:latin typeface="Century Gothic" panose="020B0502020202020204" pitchFamily="34" charset="0"/>
              </a:rPr>
              <a:t>(s) </a:t>
            </a:r>
            <a:r>
              <a:rPr lang="en-GB" sz="2400" b="1">
                <a:solidFill>
                  <a:schemeClr val="accent2">
                    <a:lumMod val="60000"/>
                    <a:lumOff val="40000"/>
                  </a:schemeClr>
                </a:solidFill>
                <a:latin typeface="Century Gothic" panose="020B0502020202020204" pitchFamily="34" charset="0"/>
              </a:rPr>
              <a:t>+ Cu</a:t>
            </a:r>
            <a:r>
              <a:rPr lang="en-GB" sz="2400" b="1" baseline="30000">
                <a:solidFill>
                  <a:schemeClr val="accent2">
                    <a:lumMod val="60000"/>
                    <a:lumOff val="40000"/>
                  </a:schemeClr>
                </a:solidFill>
                <a:latin typeface="Century Gothic" panose="020B0502020202020204" pitchFamily="34" charset="0"/>
              </a:rPr>
              <a:t>2+</a:t>
            </a:r>
            <a:r>
              <a:rPr lang="en-GB" sz="2400" b="1" baseline="-25000">
                <a:solidFill>
                  <a:schemeClr val="accent2">
                    <a:lumMod val="60000"/>
                    <a:lumOff val="40000"/>
                  </a:schemeClr>
                </a:solidFill>
                <a:latin typeface="Century Gothic" panose="020B0502020202020204" pitchFamily="34" charset="0"/>
              </a:rPr>
              <a:t>(aq) </a:t>
            </a:r>
            <a:r>
              <a:rPr lang="en-GB" sz="2400" b="1">
                <a:solidFill>
                  <a:schemeClr val="accent2">
                    <a:lumMod val="60000"/>
                    <a:lumOff val="40000"/>
                  </a:schemeClr>
                </a:solidFill>
                <a:latin typeface="Century Gothic" panose="020B0502020202020204" pitchFamily="34" charset="0"/>
              </a:rPr>
              <a:t>→ Fe</a:t>
            </a:r>
            <a:r>
              <a:rPr lang="en-GB" sz="2400" b="1" baseline="30000">
                <a:solidFill>
                  <a:schemeClr val="accent2">
                    <a:lumMod val="60000"/>
                    <a:lumOff val="40000"/>
                  </a:schemeClr>
                </a:solidFill>
                <a:latin typeface="Century Gothic" panose="020B0502020202020204" pitchFamily="34" charset="0"/>
              </a:rPr>
              <a:t>2+</a:t>
            </a:r>
            <a:r>
              <a:rPr lang="en-GB" sz="2400" b="1" baseline="-25000">
                <a:solidFill>
                  <a:schemeClr val="accent2">
                    <a:lumMod val="60000"/>
                    <a:lumOff val="40000"/>
                  </a:schemeClr>
                </a:solidFill>
                <a:latin typeface="Century Gothic" panose="020B0502020202020204" pitchFamily="34" charset="0"/>
              </a:rPr>
              <a:t>(aq) </a:t>
            </a:r>
            <a:r>
              <a:rPr lang="en-GB" sz="2400" b="1">
                <a:solidFill>
                  <a:schemeClr val="accent2">
                    <a:lumMod val="60000"/>
                    <a:lumOff val="40000"/>
                  </a:schemeClr>
                </a:solidFill>
                <a:latin typeface="Century Gothic" panose="020B0502020202020204" pitchFamily="34" charset="0"/>
              </a:rPr>
              <a:t>+ Cu</a:t>
            </a:r>
            <a:r>
              <a:rPr lang="en-GB" sz="2400" b="1" baseline="-25000">
                <a:solidFill>
                  <a:schemeClr val="accent2">
                    <a:lumMod val="60000"/>
                    <a:lumOff val="40000"/>
                  </a:schemeClr>
                </a:solidFill>
                <a:latin typeface="Century Gothic" panose="020B0502020202020204" pitchFamily="34" charset="0"/>
              </a:rPr>
              <a:t>(s) </a:t>
            </a:r>
            <a:endParaRPr lang="en-GB" sz="2400" b="1" baseline="-25000">
              <a:solidFill>
                <a:schemeClr val="accent2">
                  <a:lumMod val="60000"/>
                  <a:lumOff val="40000"/>
                </a:schemeClr>
              </a:solidFill>
            </a:endParaRPr>
          </a:p>
        </p:txBody>
      </p:sp>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P spid="11" grpId="0"/>
      <p:bldP spid="12" grpId="0"/>
      <p:bldP spid="13" grpId="0"/>
      <p:bldP spid="14"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15888"/>
            <a:ext cx="10620375" cy="720725"/>
          </a:xfrm>
        </p:spPr>
        <p:txBody>
          <a:bodyPr/>
          <a:lstStyle/>
          <a:p>
            <a:r>
              <a:rPr lang="en-US" sz="2600" b="1">
                <a:latin typeface="Century Gothic" panose="020B0502020202020204" pitchFamily="34" charset="0"/>
              </a:rPr>
              <a:t>We: Writing half equations</a:t>
            </a:r>
          </a:p>
        </p:txBody>
      </p:sp>
      <p:sp>
        <p:nvSpPr>
          <p:cNvPr id="8" name="TextBox 7">
            <a:extLst>
              <a:ext uri="{FF2B5EF4-FFF2-40B4-BE49-F238E27FC236}">
                <a16:creationId xmlns:a16="http://schemas.microsoft.com/office/drawing/2014/main" id="{1F764C78-3DE1-44A0-B656-FB67A825BB1A}"/>
              </a:ext>
            </a:extLst>
          </p:cNvPr>
          <p:cNvSpPr txBox="1"/>
          <p:nvPr/>
        </p:nvSpPr>
        <p:spPr>
          <a:xfrm>
            <a:off x="145382" y="621983"/>
            <a:ext cx="10910545" cy="1569660"/>
          </a:xfrm>
          <a:prstGeom prst="rect">
            <a:avLst/>
          </a:prstGeom>
          <a:noFill/>
        </p:spPr>
        <p:txBody>
          <a:bodyPr wrap="square">
            <a:spAutoFit/>
          </a:bodyPr>
          <a:lstStyle/>
          <a:p>
            <a:r>
              <a:rPr lang="en-US" sz="2400">
                <a:latin typeface="Century Gothic" panose="020B0502020202020204" pitchFamily="34" charset="0"/>
              </a:rPr>
              <a:t>The ionic equation for a reaction is as follows:</a:t>
            </a:r>
          </a:p>
          <a:p>
            <a:endParaRPr lang="en-US" sz="2400">
              <a:latin typeface="Century Gothic" panose="020B0502020202020204" pitchFamily="34" charset="0"/>
            </a:endParaRPr>
          </a:p>
          <a:p>
            <a:endParaRPr lang="en-US" sz="2400" b="1">
              <a:latin typeface="Century Gothic" panose="020B0502020202020204" pitchFamily="34" charset="0"/>
            </a:endParaRPr>
          </a:p>
          <a:p>
            <a:r>
              <a:rPr lang="en-US" sz="2400" b="1">
                <a:latin typeface="Century Gothic" panose="020B0502020202020204" pitchFamily="34" charset="0"/>
              </a:rPr>
              <a:t>Use this ionic equation to write two half equations.</a:t>
            </a:r>
          </a:p>
        </p:txBody>
      </p:sp>
      <p:sp>
        <p:nvSpPr>
          <p:cNvPr id="3" name="Rectangle 2">
            <a:extLst>
              <a:ext uri="{FF2B5EF4-FFF2-40B4-BE49-F238E27FC236}">
                <a16:creationId xmlns:a16="http://schemas.microsoft.com/office/drawing/2014/main" id="{A166B17B-107A-CBBC-2927-C7025F217672}"/>
              </a:ext>
            </a:extLst>
          </p:cNvPr>
          <p:cNvSpPr/>
          <p:nvPr/>
        </p:nvSpPr>
        <p:spPr>
          <a:xfrm>
            <a:off x="7692241" y="1944690"/>
            <a:ext cx="3722915" cy="4797678"/>
          </a:xfrm>
          <a:prstGeom prst="rect">
            <a:avLst/>
          </a:prstGeom>
          <a:solidFill>
            <a:srgbClr val="009193">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b="1">
                <a:solidFill>
                  <a:schemeClr val="tx1"/>
                </a:solidFill>
                <a:latin typeface="Century Gothic" panose="020B0502020202020204" pitchFamily="34" charset="0"/>
              </a:rPr>
              <a:t>Steps for writing half equations:</a:t>
            </a:r>
          </a:p>
          <a:p>
            <a:endParaRPr lang="en-GB" sz="2400" b="1">
              <a:solidFill>
                <a:schemeClr val="tx1"/>
              </a:solidFill>
              <a:latin typeface="Century Gothic" panose="020B0502020202020204" pitchFamily="34" charset="0"/>
            </a:endParaRPr>
          </a:p>
          <a:p>
            <a:pPr marL="457200" indent="-457200">
              <a:buAutoNum type="arabicPeriod"/>
            </a:pPr>
            <a:r>
              <a:rPr lang="en-GB" sz="2000" b="1">
                <a:solidFill>
                  <a:schemeClr val="tx1"/>
                </a:solidFill>
                <a:latin typeface="Century Gothic" panose="020B0502020202020204" pitchFamily="34" charset="0"/>
              </a:rPr>
              <a:t>Pick one element </a:t>
            </a:r>
            <a:r>
              <a:rPr lang="en-GB" sz="2000">
                <a:solidFill>
                  <a:schemeClr val="tx1"/>
                </a:solidFill>
                <a:latin typeface="Century Gothic" panose="020B0502020202020204" pitchFamily="34" charset="0"/>
              </a:rPr>
              <a:t>that’s on both sides of the equation</a:t>
            </a:r>
          </a:p>
          <a:p>
            <a:pPr marL="457200" indent="-457200">
              <a:buAutoNum type="arabicPeriod"/>
            </a:pPr>
            <a:r>
              <a:rPr lang="en-GB" sz="2000">
                <a:solidFill>
                  <a:schemeClr val="tx1"/>
                </a:solidFill>
                <a:latin typeface="Century Gothic" panose="020B0502020202020204" pitchFamily="34" charset="0"/>
              </a:rPr>
              <a:t>Write down </a:t>
            </a:r>
            <a:r>
              <a:rPr lang="en-GB" sz="2000" b="1">
                <a:solidFill>
                  <a:schemeClr val="tx1"/>
                </a:solidFill>
                <a:latin typeface="Century Gothic" panose="020B0502020202020204" pitchFamily="34" charset="0"/>
              </a:rPr>
              <a:t>reactant → product</a:t>
            </a:r>
            <a:r>
              <a:rPr lang="en-GB" sz="2000">
                <a:solidFill>
                  <a:schemeClr val="tx1"/>
                </a:solidFill>
                <a:latin typeface="Century Gothic" panose="020B0502020202020204" pitchFamily="34" charset="0"/>
              </a:rPr>
              <a:t>, copying from the equation exactly</a:t>
            </a:r>
          </a:p>
          <a:p>
            <a:pPr marL="457200" indent="-457200">
              <a:buAutoNum type="arabicPeriod"/>
            </a:pPr>
            <a:r>
              <a:rPr lang="en-GB" sz="2000" b="1">
                <a:solidFill>
                  <a:schemeClr val="tx1"/>
                </a:solidFill>
                <a:latin typeface="Century Gothic" panose="020B0502020202020204" pitchFamily="34" charset="0"/>
              </a:rPr>
              <a:t>Balance the atoms and ions</a:t>
            </a:r>
          </a:p>
          <a:p>
            <a:pPr marL="457200" indent="-457200">
              <a:buAutoNum type="arabicPeriod"/>
            </a:pPr>
            <a:r>
              <a:rPr lang="en-GB" sz="2000" b="1">
                <a:solidFill>
                  <a:schemeClr val="tx1"/>
                </a:solidFill>
                <a:latin typeface="Century Gothic" panose="020B0502020202020204" pitchFamily="34" charset="0"/>
              </a:rPr>
              <a:t>Add up the charges </a:t>
            </a:r>
            <a:r>
              <a:rPr lang="en-GB" sz="2000">
                <a:solidFill>
                  <a:schemeClr val="tx1"/>
                </a:solidFill>
                <a:latin typeface="Century Gothic" panose="020B0502020202020204" pitchFamily="34" charset="0"/>
              </a:rPr>
              <a:t>on both sides</a:t>
            </a:r>
          </a:p>
          <a:p>
            <a:pPr marL="457200" indent="-457200">
              <a:buAutoNum type="arabicPeriod"/>
            </a:pPr>
            <a:r>
              <a:rPr lang="en-GB" sz="2000" b="1">
                <a:solidFill>
                  <a:schemeClr val="tx1"/>
                </a:solidFill>
                <a:latin typeface="Century Gothic" panose="020B0502020202020204" pitchFamily="34" charset="0"/>
              </a:rPr>
              <a:t>Balance the charges </a:t>
            </a:r>
            <a:r>
              <a:rPr lang="en-GB" sz="2000">
                <a:solidFill>
                  <a:schemeClr val="tx1"/>
                </a:solidFill>
                <a:latin typeface="Century Gothic" panose="020B0502020202020204" pitchFamily="34" charset="0"/>
              </a:rPr>
              <a:t>with electrons</a:t>
            </a:r>
          </a:p>
        </p:txBody>
      </p:sp>
      <p:sp>
        <p:nvSpPr>
          <p:cNvPr id="4" name="TextBox 3">
            <a:extLst>
              <a:ext uri="{FF2B5EF4-FFF2-40B4-BE49-F238E27FC236}">
                <a16:creationId xmlns:a16="http://schemas.microsoft.com/office/drawing/2014/main" id="{452474A1-4AB3-91ED-DB05-4937CE491715}"/>
              </a:ext>
            </a:extLst>
          </p:cNvPr>
          <p:cNvSpPr txBox="1"/>
          <p:nvPr/>
        </p:nvSpPr>
        <p:spPr>
          <a:xfrm>
            <a:off x="145382" y="1136853"/>
            <a:ext cx="7266733" cy="461665"/>
          </a:xfrm>
          <a:prstGeom prst="rect">
            <a:avLst/>
          </a:prstGeom>
          <a:noFill/>
        </p:spPr>
        <p:txBody>
          <a:bodyPr wrap="none" rtlCol="0">
            <a:spAutoFit/>
          </a:bodyPr>
          <a:lstStyle/>
          <a:p>
            <a:r>
              <a:rPr lang="en-GB" sz="2400" b="1">
                <a:solidFill>
                  <a:schemeClr val="accent2">
                    <a:lumMod val="60000"/>
                    <a:lumOff val="40000"/>
                  </a:schemeClr>
                </a:solidFill>
                <a:latin typeface="Century Gothic" panose="020B0502020202020204" pitchFamily="34" charset="0"/>
              </a:rPr>
              <a:t>Br</a:t>
            </a:r>
            <a:r>
              <a:rPr lang="en-GB" sz="2400" b="1" baseline="-25000">
                <a:solidFill>
                  <a:schemeClr val="accent2">
                    <a:lumMod val="60000"/>
                    <a:lumOff val="40000"/>
                  </a:schemeClr>
                </a:solidFill>
                <a:latin typeface="Century Gothic" panose="020B0502020202020204" pitchFamily="34" charset="0"/>
              </a:rPr>
              <a:t>2(s) </a:t>
            </a:r>
            <a:r>
              <a:rPr lang="en-GB" sz="2400" b="1">
                <a:solidFill>
                  <a:schemeClr val="accent2">
                    <a:lumMod val="60000"/>
                    <a:lumOff val="40000"/>
                  </a:schemeClr>
                </a:solidFill>
                <a:latin typeface="Century Gothic" panose="020B0502020202020204" pitchFamily="34" charset="0"/>
              </a:rPr>
              <a:t>+ 2Na</a:t>
            </a:r>
            <a:r>
              <a:rPr lang="en-GB" sz="2400" b="1" baseline="30000">
                <a:solidFill>
                  <a:schemeClr val="accent2">
                    <a:lumMod val="60000"/>
                    <a:lumOff val="40000"/>
                  </a:schemeClr>
                </a:solidFill>
                <a:latin typeface="Century Gothic" panose="020B0502020202020204" pitchFamily="34" charset="0"/>
              </a:rPr>
              <a:t>+</a:t>
            </a:r>
            <a:r>
              <a:rPr lang="en-GB" sz="2400" b="1" baseline="-25000">
                <a:solidFill>
                  <a:schemeClr val="accent2">
                    <a:lumMod val="60000"/>
                    <a:lumOff val="40000"/>
                  </a:schemeClr>
                </a:solidFill>
                <a:latin typeface="Century Gothic" panose="020B0502020202020204" pitchFamily="34" charset="0"/>
              </a:rPr>
              <a:t>(aq) </a:t>
            </a:r>
            <a:r>
              <a:rPr lang="en-GB" sz="2400" b="1">
                <a:solidFill>
                  <a:schemeClr val="accent2">
                    <a:lumMod val="60000"/>
                    <a:lumOff val="40000"/>
                  </a:schemeClr>
                </a:solidFill>
                <a:latin typeface="Century Gothic" panose="020B0502020202020204" pitchFamily="34" charset="0"/>
              </a:rPr>
              <a:t>+ 2I</a:t>
            </a:r>
            <a:r>
              <a:rPr lang="en-GB" sz="2400" b="1" baseline="30000">
                <a:solidFill>
                  <a:schemeClr val="accent2">
                    <a:lumMod val="60000"/>
                    <a:lumOff val="40000"/>
                  </a:schemeClr>
                </a:solidFill>
                <a:latin typeface="Century Gothic" panose="020B0502020202020204" pitchFamily="34" charset="0"/>
              </a:rPr>
              <a:t>-</a:t>
            </a:r>
            <a:r>
              <a:rPr lang="en-GB" sz="2400" b="1" baseline="-25000">
                <a:solidFill>
                  <a:schemeClr val="accent2">
                    <a:lumMod val="60000"/>
                    <a:lumOff val="40000"/>
                  </a:schemeClr>
                </a:solidFill>
                <a:latin typeface="Century Gothic" panose="020B0502020202020204" pitchFamily="34" charset="0"/>
              </a:rPr>
              <a:t>(aq) </a:t>
            </a:r>
            <a:r>
              <a:rPr lang="en-GB" sz="2400" b="1">
                <a:solidFill>
                  <a:schemeClr val="accent2">
                    <a:lumMod val="60000"/>
                    <a:lumOff val="40000"/>
                  </a:schemeClr>
                </a:solidFill>
                <a:latin typeface="Century Gothic" panose="020B0502020202020204" pitchFamily="34" charset="0"/>
              </a:rPr>
              <a:t>→ 2Na</a:t>
            </a:r>
            <a:r>
              <a:rPr lang="en-GB" sz="2400" b="1" baseline="30000">
                <a:solidFill>
                  <a:schemeClr val="accent2">
                    <a:lumMod val="60000"/>
                    <a:lumOff val="40000"/>
                  </a:schemeClr>
                </a:solidFill>
                <a:latin typeface="Century Gothic" panose="020B0502020202020204" pitchFamily="34" charset="0"/>
              </a:rPr>
              <a:t>+</a:t>
            </a:r>
            <a:r>
              <a:rPr lang="en-GB" sz="2400" b="1" baseline="-25000">
                <a:solidFill>
                  <a:schemeClr val="accent2">
                    <a:lumMod val="60000"/>
                    <a:lumOff val="40000"/>
                  </a:schemeClr>
                </a:solidFill>
                <a:latin typeface="Century Gothic" panose="020B0502020202020204" pitchFamily="34" charset="0"/>
              </a:rPr>
              <a:t>(aq) </a:t>
            </a:r>
            <a:r>
              <a:rPr lang="en-GB" sz="2400" b="1">
                <a:solidFill>
                  <a:schemeClr val="accent2">
                    <a:lumMod val="60000"/>
                    <a:lumOff val="40000"/>
                  </a:schemeClr>
                </a:solidFill>
                <a:latin typeface="Century Gothic" panose="020B0502020202020204" pitchFamily="34" charset="0"/>
              </a:rPr>
              <a:t>+ 2Br</a:t>
            </a:r>
            <a:r>
              <a:rPr lang="en-GB" sz="2400" b="1" baseline="30000">
                <a:solidFill>
                  <a:schemeClr val="accent2">
                    <a:lumMod val="60000"/>
                    <a:lumOff val="40000"/>
                  </a:schemeClr>
                </a:solidFill>
                <a:latin typeface="Century Gothic" panose="020B0502020202020204" pitchFamily="34" charset="0"/>
              </a:rPr>
              <a:t>-</a:t>
            </a:r>
            <a:r>
              <a:rPr lang="en-GB" sz="2400" b="1" baseline="-25000">
                <a:solidFill>
                  <a:schemeClr val="accent2">
                    <a:lumMod val="60000"/>
                    <a:lumOff val="40000"/>
                  </a:schemeClr>
                </a:solidFill>
                <a:latin typeface="Century Gothic" panose="020B0502020202020204" pitchFamily="34" charset="0"/>
              </a:rPr>
              <a:t>(aq)</a:t>
            </a:r>
            <a:r>
              <a:rPr lang="en-GB" sz="2400" b="1">
                <a:solidFill>
                  <a:schemeClr val="accent2">
                    <a:lumMod val="60000"/>
                    <a:lumOff val="40000"/>
                  </a:schemeClr>
                </a:solidFill>
                <a:latin typeface="Century Gothic" panose="020B0502020202020204" pitchFamily="34" charset="0"/>
              </a:rPr>
              <a:t> + I</a:t>
            </a:r>
            <a:r>
              <a:rPr lang="en-GB" sz="2400" b="1" baseline="-25000">
                <a:solidFill>
                  <a:schemeClr val="accent2">
                    <a:lumMod val="60000"/>
                    <a:lumOff val="40000"/>
                  </a:schemeClr>
                </a:solidFill>
                <a:latin typeface="Century Gothic" panose="020B0502020202020204" pitchFamily="34" charset="0"/>
              </a:rPr>
              <a:t>2(s) </a:t>
            </a:r>
            <a:endParaRPr lang="en-GB" sz="2400" b="1" baseline="-25000">
              <a:solidFill>
                <a:schemeClr val="accent2">
                  <a:lumMod val="60000"/>
                  <a:lumOff val="40000"/>
                </a:schemeClr>
              </a:solidFill>
            </a:endParaRPr>
          </a:p>
        </p:txBody>
      </p:sp>
      <p:sp>
        <p:nvSpPr>
          <p:cNvPr id="5" name="TextBox 4">
            <a:extLst>
              <a:ext uri="{FF2B5EF4-FFF2-40B4-BE49-F238E27FC236}">
                <a16:creationId xmlns:a16="http://schemas.microsoft.com/office/drawing/2014/main" id="{8CD576E4-E2B2-D291-E71E-14E74753908D}"/>
              </a:ext>
            </a:extLst>
          </p:cNvPr>
          <p:cNvSpPr txBox="1"/>
          <p:nvPr/>
        </p:nvSpPr>
        <p:spPr>
          <a:xfrm>
            <a:off x="312614" y="2892377"/>
            <a:ext cx="1476686" cy="400110"/>
          </a:xfrm>
          <a:prstGeom prst="rect">
            <a:avLst/>
          </a:prstGeom>
          <a:noFill/>
        </p:spPr>
        <p:txBody>
          <a:bodyPr wrap="none" rtlCol="0">
            <a:spAutoFit/>
          </a:bodyPr>
          <a:lstStyle/>
          <a:p>
            <a:r>
              <a:rPr lang="en-GB" sz="2000">
                <a:latin typeface="Century Gothic" panose="020B0502020202020204" pitchFamily="34" charset="0"/>
              </a:rPr>
              <a:t>1. Bromine</a:t>
            </a:r>
          </a:p>
        </p:txBody>
      </p:sp>
      <p:sp>
        <p:nvSpPr>
          <p:cNvPr id="6" name="TextBox 5">
            <a:extLst>
              <a:ext uri="{FF2B5EF4-FFF2-40B4-BE49-F238E27FC236}">
                <a16:creationId xmlns:a16="http://schemas.microsoft.com/office/drawing/2014/main" id="{16B378CB-BB36-69A3-585F-8D53695EF6FA}"/>
              </a:ext>
            </a:extLst>
          </p:cNvPr>
          <p:cNvSpPr txBox="1"/>
          <p:nvPr/>
        </p:nvSpPr>
        <p:spPr>
          <a:xfrm>
            <a:off x="312614" y="3509641"/>
            <a:ext cx="2218877" cy="420628"/>
          </a:xfrm>
          <a:prstGeom prst="rect">
            <a:avLst/>
          </a:prstGeom>
          <a:noFill/>
        </p:spPr>
        <p:txBody>
          <a:bodyPr wrap="none" rtlCol="0">
            <a:spAutoFit/>
          </a:bodyPr>
          <a:lstStyle/>
          <a:p>
            <a:r>
              <a:rPr lang="en-GB" sz="2000">
                <a:latin typeface="Century Gothic" panose="020B0502020202020204" pitchFamily="34" charset="0"/>
              </a:rPr>
              <a:t>2. Br</a:t>
            </a:r>
            <a:r>
              <a:rPr lang="en-GB" sz="2000" baseline="-25000">
                <a:latin typeface="Century Gothic" panose="020B0502020202020204" pitchFamily="34" charset="0"/>
              </a:rPr>
              <a:t>2(s) </a:t>
            </a:r>
            <a:r>
              <a:rPr lang="en-GB" sz="2000">
                <a:latin typeface="Century Gothic" panose="020B0502020202020204" pitchFamily="34" charset="0"/>
              </a:rPr>
              <a:t>→ 2Br</a:t>
            </a:r>
            <a:r>
              <a:rPr lang="en-GB" sz="3200" baseline="30000">
                <a:latin typeface="Century Gothic" panose="020B0502020202020204" pitchFamily="34" charset="0"/>
              </a:rPr>
              <a:t>-</a:t>
            </a:r>
            <a:r>
              <a:rPr lang="en-GB" sz="2000" baseline="-25000">
                <a:latin typeface="Century Gothic" panose="020B0502020202020204" pitchFamily="34" charset="0"/>
              </a:rPr>
              <a:t>(aq) </a:t>
            </a:r>
          </a:p>
        </p:txBody>
      </p:sp>
      <p:sp>
        <p:nvSpPr>
          <p:cNvPr id="7" name="TextBox 6">
            <a:extLst>
              <a:ext uri="{FF2B5EF4-FFF2-40B4-BE49-F238E27FC236}">
                <a16:creationId xmlns:a16="http://schemas.microsoft.com/office/drawing/2014/main" id="{AE50D754-635B-D5BB-4782-EA30E357927A}"/>
              </a:ext>
            </a:extLst>
          </p:cNvPr>
          <p:cNvSpPr txBox="1"/>
          <p:nvPr/>
        </p:nvSpPr>
        <p:spPr>
          <a:xfrm>
            <a:off x="336659" y="4148756"/>
            <a:ext cx="2218877" cy="625812"/>
          </a:xfrm>
          <a:prstGeom prst="rect">
            <a:avLst/>
          </a:prstGeom>
          <a:noFill/>
        </p:spPr>
        <p:txBody>
          <a:bodyPr wrap="none" rtlCol="0">
            <a:spAutoFit/>
          </a:bodyPr>
          <a:lstStyle/>
          <a:p>
            <a:r>
              <a:rPr lang="en-GB" sz="2000">
                <a:latin typeface="Century Gothic" panose="020B0502020202020204" pitchFamily="34" charset="0"/>
              </a:rPr>
              <a:t>3. Br</a:t>
            </a:r>
            <a:r>
              <a:rPr lang="en-GB" sz="2000" baseline="-25000">
                <a:latin typeface="Century Gothic" panose="020B0502020202020204" pitchFamily="34" charset="0"/>
              </a:rPr>
              <a:t>2 (s) </a:t>
            </a:r>
            <a:r>
              <a:rPr lang="en-GB" sz="2000">
                <a:latin typeface="Century Gothic" panose="020B0502020202020204" pitchFamily="34" charset="0"/>
              </a:rPr>
              <a:t>→ 2Br</a:t>
            </a:r>
            <a:r>
              <a:rPr lang="en-GB" sz="3200" baseline="30000">
                <a:latin typeface="Century Gothic" panose="020B0502020202020204" pitchFamily="34" charset="0"/>
              </a:rPr>
              <a:t>-</a:t>
            </a:r>
            <a:r>
              <a:rPr lang="en-GB" sz="2000" baseline="-25000">
                <a:latin typeface="Century Gothic" panose="020B0502020202020204" pitchFamily="34" charset="0"/>
              </a:rPr>
              <a:t>(aq)</a:t>
            </a:r>
          </a:p>
          <a:p>
            <a:r>
              <a:rPr lang="en-GB" sz="2000" baseline="-25000">
                <a:latin typeface="Century Gothic" panose="020B0502020202020204" pitchFamily="34" charset="0"/>
              </a:rPr>
              <a:t>2 atoms           2 ions </a:t>
            </a:r>
          </a:p>
        </p:txBody>
      </p:sp>
      <p:sp>
        <p:nvSpPr>
          <p:cNvPr id="9" name="TextBox 8">
            <a:extLst>
              <a:ext uri="{FF2B5EF4-FFF2-40B4-BE49-F238E27FC236}">
                <a16:creationId xmlns:a16="http://schemas.microsoft.com/office/drawing/2014/main" id="{C1210ADD-A3AF-488F-5E58-F78AAA6CDF6A}"/>
              </a:ext>
            </a:extLst>
          </p:cNvPr>
          <p:cNvSpPr txBox="1"/>
          <p:nvPr/>
        </p:nvSpPr>
        <p:spPr>
          <a:xfrm>
            <a:off x="336659" y="4993056"/>
            <a:ext cx="2379177" cy="625812"/>
          </a:xfrm>
          <a:prstGeom prst="rect">
            <a:avLst/>
          </a:prstGeom>
          <a:noFill/>
        </p:spPr>
        <p:txBody>
          <a:bodyPr wrap="none" rtlCol="0">
            <a:spAutoFit/>
          </a:bodyPr>
          <a:lstStyle/>
          <a:p>
            <a:r>
              <a:rPr lang="en-GB" sz="2000">
                <a:latin typeface="Century Gothic" panose="020B0502020202020204" pitchFamily="34" charset="0"/>
              </a:rPr>
              <a:t>4. Br</a:t>
            </a:r>
            <a:r>
              <a:rPr lang="en-GB" sz="2000" baseline="-25000">
                <a:latin typeface="Century Gothic" panose="020B0502020202020204" pitchFamily="34" charset="0"/>
              </a:rPr>
              <a:t>2 (s) </a:t>
            </a:r>
            <a:r>
              <a:rPr lang="en-GB" sz="2000">
                <a:latin typeface="Century Gothic" panose="020B0502020202020204" pitchFamily="34" charset="0"/>
              </a:rPr>
              <a:t>→ 2Br</a:t>
            </a:r>
            <a:r>
              <a:rPr lang="en-GB" sz="3200" baseline="30000">
                <a:latin typeface="Century Gothic" panose="020B0502020202020204" pitchFamily="34" charset="0"/>
              </a:rPr>
              <a:t>- </a:t>
            </a:r>
            <a:r>
              <a:rPr lang="en-GB" sz="2000" baseline="-25000">
                <a:latin typeface="Century Gothic" panose="020B0502020202020204" pitchFamily="34" charset="0"/>
              </a:rPr>
              <a:t>aq)</a:t>
            </a:r>
          </a:p>
          <a:p>
            <a:r>
              <a:rPr lang="en-GB" sz="2000" baseline="-25000">
                <a:latin typeface="Century Gothic" panose="020B0502020202020204" pitchFamily="34" charset="0"/>
              </a:rPr>
              <a:t>Charge: 0          Charge: -2</a:t>
            </a:r>
          </a:p>
        </p:txBody>
      </p:sp>
      <p:sp>
        <p:nvSpPr>
          <p:cNvPr id="10" name="TextBox 9">
            <a:extLst>
              <a:ext uri="{FF2B5EF4-FFF2-40B4-BE49-F238E27FC236}">
                <a16:creationId xmlns:a16="http://schemas.microsoft.com/office/drawing/2014/main" id="{28965C64-2023-6557-B1E2-D571C548C151}"/>
              </a:ext>
            </a:extLst>
          </p:cNvPr>
          <p:cNvSpPr txBox="1"/>
          <p:nvPr/>
        </p:nvSpPr>
        <p:spPr>
          <a:xfrm>
            <a:off x="342672" y="5897010"/>
            <a:ext cx="2930610" cy="625812"/>
          </a:xfrm>
          <a:prstGeom prst="rect">
            <a:avLst/>
          </a:prstGeom>
          <a:noFill/>
        </p:spPr>
        <p:txBody>
          <a:bodyPr wrap="none" rtlCol="0">
            <a:spAutoFit/>
          </a:bodyPr>
          <a:lstStyle/>
          <a:p>
            <a:r>
              <a:rPr lang="en-GB" sz="2000">
                <a:latin typeface="Century Gothic" panose="020B0502020202020204" pitchFamily="34" charset="0"/>
              </a:rPr>
              <a:t>5. </a:t>
            </a:r>
            <a:r>
              <a:rPr lang="en-GB" sz="2000" b="1">
                <a:solidFill>
                  <a:schemeClr val="accent2">
                    <a:lumMod val="60000"/>
                    <a:lumOff val="40000"/>
                  </a:schemeClr>
                </a:solidFill>
                <a:latin typeface="Century Gothic" panose="020B0502020202020204" pitchFamily="34" charset="0"/>
              </a:rPr>
              <a:t>Br</a:t>
            </a:r>
            <a:r>
              <a:rPr lang="en-GB" sz="2000" baseline="-25000">
                <a:latin typeface="Century Gothic" panose="020B0502020202020204" pitchFamily="34" charset="0"/>
              </a:rPr>
              <a:t>2 </a:t>
            </a:r>
            <a:r>
              <a:rPr lang="en-GB" sz="2000" b="1" baseline="-25000">
                <a:solidFill>
                  <a:schemeClr val="accent2">
                    <a:lumMod val="60000"/>
                    <a:lumOff val="40000"/>
                  </a:schemeClr>
                </a:solidFill>
                <a:latin typeface="Century Gothic" panose="020B0502020202020204" pitchFamily="34" charset="0"/>
              </a:rPr>
              <a:t>(s) </a:t>
            </a:r>
            <a:r>
              <a:rPr lang="en-GB" sz="2000" b="1">
                <a:solidFill>
                  <a:schemeClr val="accent2">
                    <a:lumMod val="60000"/>
                    <a:lumOff val="40000"/>
                  </a:schemeClr>
                </a:solidFill>
                <a:latin typeface="Century Gothic" panose="020B0502020202020204" pitchFamily="34" charset="0"/>
              </a:rPr>
              <a:t>+</a:t>
            </a:r>
            <a:r>
              <a:rPr lang="en-GB" sz="2000" b="1" baseline="-25000">
                <a:solidFill>
                  <a:schemeClr val="accent2">
                    <a:lumMod val="60000"/>
                    <a:lumOff val="40000"/>
                  </a:schemeClr>
                </a:solidFill>
                <a:latin typeface="Century Gothic" panose="020B0502020202020204" pitchFamily="34" charset="0"/>
              </a:rPr>
              <a:t> </a:t>
            </a:r>
            <a:r>
              <a:rPr lang="en-GB" sz="2000" b="1">
                <a:solidFill>
                  <a:schemeClr val="accent2">
                    <a:lumMod val="60000"/>
                    <a:lumOff val="40000"/>
                  </a:schemeClr>
                </a:solidFill>
                <a:latin typeface="Century Gothic" panose="020B0502020202020204" pitchFamily="34" charset="0"/>
              </a:rPr>
              <a:t>2e</a:t>
            </a:r>
            <a:r>
              <a:rPr lang="en-GB" sz="2800" b="1" baseline="30000">
                <a:solidFill>
                  <a:schemeClr val="accent2">
                    <a:lumMod val="60000"/>
                    <a:lumOff val="40000"/>
                  </a:schemeClr>
                </a:solidFill>
                <a:latin typeface="Century Gothic" panose="020B0502020202020204" pitchFamily="34" charset="0"/>
              </a:rPr>
              <a:t>-</a:t>
            </a:r>
            <a:r>
              <a:rPr lang="en-GB" sz="2000" b="1" baseline="-25000">
                <a:solidFill>
                  <a:schemeClr val="accent2">
                    <a:lumMod val="60000"/>
                    <a:lumOff val="40000"/>
                  </a:schemeClr>
                </a:solidFill>
                <a:latin typeface="Century Gothic" panose="020B0502020202020204" pitchFamily="34" charset="0"/>
              </a:rPr>
              <a:t> </a:t>
            </a:r>
            <a:r>
              <a:rPr lang="en-GB" sz="2000" b="1">
                <a:solidFill>
                  <a:schemeClr val="accent2">
                    <a:lumMod val="60000"/>
                    <a:lumOff val="40000"/>
                  </a:schemeClr>
                </a:solidFill>
                <a:latin typeface="Century Gothic" panose="020B0502020202020204" pitchFamily="34" charset="0"/>
              </a:rPr>
              <a:t>→ 2Br</a:t>
            </a:r>
            <a:r>
              <a:rPr lang="en-GB" sz="3200" b="1" baseline="30000">
                <a:solidFill>
                  <a:schemeClr val="accent2">
                    <a:lumMod val="60000"/>
                    <a:lumOff val="40000"/>
                  </a:schemeClr>
                </a:solidFill>
                <a:latin typeface="Century Gothic" panose="020B0502020202020204" pitchFamily="34" charset="0"/>
              </a:rPr>
              <a:t>-</a:t>
            </a:r>
            <a:r>
              <a:rPr lang="en-GB" sz="2000" b="1" baseline="-25000">
                <a:solidFill>
                  <a:schemeClr val="accent2">
                    <a:lumMod val="60000"/>
                    <a:lumOff val="40000"/>
                  </a:schemeClr>
                </a:solidFill>
                <a:latin typeface="Century Gothic" panose="020B0502020202020204" pitchFamily="34" charset="0"/>
              </a:rPr>
              <a:t>(aq)</a:t>
            </a:r>
          </a:p>
          <a:p>
            <a:r>
              <a:rPr lang="en-GB" sz="2000" baseline="-25000">
                <a:latin typeface="Century Gothic" panose="020B0502020202020204" pitchFamily="34" charset="0"/>
              </a:rPr>
              <a:t>Charge: -2          Charge: -2</a:t>
            </a:r>
          </a:p>
        </p:txBody>
      </p:sp>
      <p:sp>
        <p:nvSpPr>
          <p:cNvPr id="11" name="TextBox 10">
            <a:extLst>
              <a:ext uri="{FF2B5EF4-FFF2-40B4-BE49-F238E27FC236}">
                <a16:creationId xmlns:a16="http://schemas.microsoft.com/office/drawing/2014/main" id="{4E1B7D42-6669-1F03-DD58-6370B6B5918B}"/>
              </a:ext>
            </a:extLst>
          </p:cNvPr>
          <p:cNvSpPr txBox="1"/>
          <p:nvPr/>
        </p:nvSpPr>
        <p:spPr>
          <a:xfrm>
            <a:off x="3897249" y="2843905"/>
            <a:ext cx="1245854" cy="400110"/>
          </a:xfrm>
          <a:prstGeom prst="rect">
            <a:avLst/>
          </a:prstGeom>
          <a:noFill/>
        </p:spPr>
        <p:txBody>
          <a:bodyPr wrap="none" rtlCol="0">
            <a:spAutoFit/>
          </a:bodyPr>
          <a:lstStyle/>
          <a:p>
            <a:r>
              <a:rPr lang="en-GB" sz="2000">
                <a:latin typeface="Century Gothic" panose="020B0502020202020204" pitchFamily="34" charset="0"/>
              </a:rPr>
              <a:t>1. Iodine</a:t>
            </a:r>
          </a:p>
        </p:txBody>
      </p:sp>
      <p:sp>
        <p:nvSpPr>
          <p:cNvPr id="12" name="TextBox 11">
            <a:extLst>
              <a:ext uri="{FF2B5EF4-FFF2-40B4-BE49-F238E27FC236}">
                <a16:creationId xmlns:a16="http://schemas.microsoft.com/office/drawing/2014/main" id="{C71376DC-AED2-8874-A816-9730E294F95A}"/>
              </a:ext>
            </a:extLst>
          </p:cNvPr>
          <p:cNvSpPr txBox="1"/>
          <p:nvPr/>
        </p:nvSpPr>
        <p:spPr>
          <a:xfrm>
            <a:off x="3897249" y="3461169"/>
            <a:ext cx="1944763" cy="400110"/>
          </a:xfrm>
          <a:prstGeom prst="rect">
            <a:avLst/>
          </a:prstGeom>
          <a:noFill/>
        </p:spPr>
        <p:txBody>
          <a:bodyPr wrap="none" rtlCol="0">
            <a:spAutoFit/>
          </a:bodyPr>
          <a:lstStyle/>
          <a:p>
            <a:r>
              <a:rPr lang="en-GB" sz="2000">
                <a:latin typeface="Century Gothic" panose="020B0502020202020204" pitchFamily="34" charset="0"/>
              </a:rPr>
              <a:t>2. 2I</a:t>
            </a:r>
            <a:r>
              <a:rPr lang="en-GB" sz="2800" baseline="30000">
                <a:latin typeface="Century Gothic" panose="020B0502020202020204" pitchFamily="34" charset="0"/>
              </a:rPr>
              <a:t>-</a:t>
            </a:r>
            <a:r>
              <a:rPr lang="en-GB" sz="2000" baseline="-25000">
                <a:latin typeface="Century Gothic" panose="020B0502020202020204" pitchFamily="34" charset="0"/>
              </a:rPr>
              <a:t>(aq) </a:t>
            </a:r>
            <a:r>
              <a:rPr lang="en-GB" sz="2000">
                <a:latin typeface="Century Gothic" panose="020B0502020202020204" pitchFamily="34" charset="0"/>
              </a:rPr>
              <a:t>→ I</a:t>
            </a:r>
            <a:r>
              <a:rPr lang="en-GB" sz="2000" baseline="-25000">
                <a:latin typeface="Century Gothic" panose="020B0502020202020204" pitchFamily="34" charset="0"/>
              </a:rPr>
              <a:t>2</a:t>
            </a:r>
            <a:r>
              <a:rPr lang="en-GB" sz="2000">
                <a:latin typeface="Century Gothic" panose="020B0502020202020204" pitchFamily="34" charset="0"/>
              </a:rPr>
              <a:t> </a:t>
            </a:r>
            <a:r>
              <a:rPr lang="en-GB" sz="2000" baseline="-25000">
                <a:latin typeface="Century Gothic" panose="020B0502020202020204" pitchFamily="34" charset="0"/>
              </a:rPr>
              <a:t>(s) </a:t>
            </a:r>
          </a:p>
        </p:txBody>
      </p:sp>
      <p:sp>
        <p:nvSpPr>
          <p:cNvPr id="13" name="TextBox 12">
            <a:extLst>
              <a:ext uri="{FF2B5EF4-FFF2-40B4-BE49-F238E27FC236}">
                <a16:creationId xmlns:a16="http://schemas.microsoft.com/office/drawing/2014/main" id="{4AA24908-4E23-5DF5-A76E-DD94AA9B614E}"/>
              </a:ext>
            </a:extLst>
          </p:cNvPr>
          <p:cNvSpPr txBox="1"/>
          <p:nvPr/>
        </p:nvSpPr>
        <p:spPr>
          <a:xfrm>
            <a:off x="3897249" y="4128418"/>
            <a:ext cx="2549096" cy="605294"/>
          </a:xfrm>
          <a:prstGeom prst="rect">
            <a:avLst/>
          </a:prstGeom>
          <a:noFill/>
        </p:spPr>
        <p:txBody>
          <a:bodyPr wrap="none" rtlCol="0">
            <a:spAutoFit/>
          </a:bodyPr>
          <a:lstStyle/>
          <a:p>
            <a:r>
              <a:rPr lang="en-GB" sz="2000">
                <a:latin typeface="Century Gothic" panose="020B0502020202020204" pitchFamily="34" charset="0"/>
              </a:rPr>
              <a:t>3. 2I</a:t>
            </a:r>
            <a:r>
              <a:rPr lang="en-GB" sz="2800" baseline="30000">
                <a:latin typeface="Century Gothic" panose="020B0502020202020204" pitchFamily="34" charset="0"/>
              </a:rPr>
              <a:t>- </a:t>
            </a:r>
            <a:r>
              <a:rPr lang="en-GB" sz="2000" baseline="-25000">
                <a:latin typeface="Century Gothic" panose="020B0502020202020204" pitchFamily="34" charset="0"/>
              </a:rPr>
              <a:t>(aq) </a:t>
            </a:r>
            <a:r>
              <a:rPr lang="en-GB" sz="2000">
                <a:latin typeface="Century Gothic" panose="020B0502020202020204" pitchFamily="34" charset="0"/>
              </a:rPr>
              <a:t>→ I</a:t>
            </a:r>
            <a:r>
              <a:rPr lang="en-GB" sz="2000" baseline="-25000">
                <a:latin typeface="Century Gothic" panose="020B0502020202020204" pitchFamily="34" charset="0"/>
              </a:rPr>
              <a:t>2</a:t>
            </a:r>
            <a:r>
              <a:rPr lang="en-GB" sz="2000">
                <a:latin typeface="Century Gothic" panose="020B0502020202020204" pitchFamily="34" charset="0"/>
              </a:rPr>
              <a:t> </a:t>
            </a:r>
            <a:r>
              <a:rPr lang="en-GB" sz="2000" baseline="-25000">
                <a:latin typeface="Century Gothic" panose="020B0502020202020204" pitchFamily="34" charset="0"/>
              </a:rPr>
              <a:t>(s) </a:t>
            </a:r>
          </a:p>
          <a:p>
            <a:r>
              <a:rPr lang="en-GB" sz="2000" baseline="-25000">
                <a:latin typeface="Century Gothic" panose="020B0502020202020204" pitchFamily="34" charset="0"/>
              </a:rPr>
              <a:t>      2 ions                   2 atoms </a:t>
            </a:r>
          </a:p>
        </p:txBody>
      </p:sp>
      <p:sp>
        <p:nvSpPr>
          <p:cNvPr id="14" name="TextBox 13">
            <a:extLst>
              <a:ext uri="{FF2B5EF4-FFF2-40B4-BE49-F238E27FC236}">
                <a16:creationId xmlns:a16="http://schemas.microsoft.com/office/drawing/2014/main" id="{CCA1D05D-43CA-ADF2-9C7A-7EB4FDE940C1}"/>
              </a:ext>
            </a:extLst>
          </p:cNvPr>
          <p:cNvSpPr txBox="1"/>
          <p:nvPr/>
        </p:nvSpPr>
        <p:spPr>
          <a:xfrm>
            <a:off x="3921294" y="4944584"/>
            <a:ext cx="2619628" cy="605294"/>
          </a:xfrm>
          <a:prstGeom prst="rect">
            <a:avLst/>
          </a:prstGeom>
          <a:noFill/>
        </p:spPr>
        <p:txBody>
          <a:bodyPr wrap="none" rtlCol="0">
            <a:spAutoFit/>
          </a:bodyPr>
          <a:lstStyle/>
          <a:p>
            <a:r>
              <a:rPr lang="en-GB" sz="2000">
                <a:latin typeface="Century Gothic" panose="020B0502020202020204" pitchFamily="34" charset="0"/>
              </a:rPr>
              <a:t>4. 2I</a:t>
            </a:r>
            <a:r>
              <a:rPr lang="en-GB" sz="2800" baseline="30000">
                <a:latin typeface="Century Gothic" panose="020B0502020202020204" pitchFamily="34" charset="0"/>
              </a:rPr>
              <a:t>- </a:t>
            </a:r>
            <a:r>
              <a:rPr lang="en-GB" sz="2000" baseline="-25000">
                <a:latin typeface="Century Gothic" panose="020B0502020202020204" pitchFamily="34" charset="0"/>
              </a:rPr>
              <a:t>(aq) </a:t>
            </a:r>
            <a:r>
              <a:rPr lang="en-GB" sz="2000">
                <a:latin typeface="Century Gothic" panose="020B0502020202020204" pitchFamily="34" charset="0"/>
              </a:rPr>
              <a:t>→ I</a:t>
            </a:r>
            <a:r>
              <a:rPr lang="en-GB" sz="2000" baseline="-25000">
                <a:latin typeface="Century Gothic" panose="020B0502020202020204" pitchFamily="34" charset="0"/>
              </a:rPr>
              <a:t>2</a:t>
            </a:r>
            <a:r>
              <a:rPr lang="en-GB" sz="2000">
                <a:latin typeface="Century Gothic" panose="020B0502020202020204" pitchFamily="34" charset="0"/>
              </a:rPr>
              <a:t> </a:t>
            </a:r>
            <a:r>
              <a:rPr lang="en-GB" sz="2000" baseline="-25000">
                <a:latin typeface="Century Gothic" panose="020B0502020202020204" pitchFamily="34" charset="0"/>
              </a:rPr>
              <a:t>(s) </a:t>
            </a:r>
          </a:p>
          <a:p>
            <a:r>
              <a:rPr lang="en-GB" sz="2000" baseline="-25000">
                <a:latin typeface="Century Gothic" panose="020B0502020202020204" pitchFamily="34" charset="0"/>
              </a:rPr>
              <a:t>      Charge: -2         Charge: 0</a:t>
            </a:r>
          </a:p>
        </p:txBody>
      </p:sp>
      <p:sp>
        <p:nvSpPr>
          <p:cNvPr id="15" name="TextBox 14">
            <a:extLst>
              <a:ext uri="{FF2B5EF4-FFF2-40B4-BE49-F238E27FC236}">
                <a16:creationId xmlns:a16="http://schemas.microsoft.com/office/drawing/2014/main" id="{5B645286-8AB5-2382-04A1-48F84B828892}"/>
              </a:ext>
            </a:extLst>
          </p:cNvPr>
          <p:cNvSpPr txBox="1"/>
          <p:nvPr/>
        </p:nvSpPr>
        <p:spPr>
          <a:xfrm>
            <a:off x="3927307" y="5848538"/>
            <a:ext cx="2868093" cy="605294"/>
          </a:xfrm>
          <a:prstGeom prst="rect">
            <a:avLst/>
          </a:prstGeom>
          <a:noFill/>
        </p:spPr>
        <p:txBody>
          <a:bodyPr wrap="none" rtlCol="0">
            <a:spAutoFit/>
          </a:bodyPr>
          <a:lstStyle/>
          <a:p>
            <a:r>
              <a:rPr lang="en-GB" sz="2000">
                <a:latin typeface="Century Gothic" panose="020B0502020202020204" pitchFamily="34" charset="0"/>
              </a:rPr>
              <a:t>5. </a:t>
            </a:r>
            <a:r>
              <a:rPr lang="en-GB" sz="2000" b="1">
                <a:solidFill>
                  <a:schemeClr val="accent2">
                    <a:lumMod val="60000"/>
                    <a:lumOff val="40000"/>
                  </a:schemeClr>
                </a:solidFill>
                <a:latin typeface="Century Gothic" panose="020B0502020202020204" pitchFamily="34" charset="0"/>
              </a:rPr>
              <a:t>2I</a:t>
            </a:r>
            <a:r>
              <a:rPr lang="en-GB" sz="2800" b="1" baseline="30000">
                <a:solidFill>
                  <a:schemeClr val="accent2">
                    <a:lumMod val="60000"/>
                    <a:lumOff val="40000"/>
                  </a:schemeClr>
                </a:solidFill>
                <a:latin typeface="Century Gothic" panose="020B0502020202020204" pitchFamily="34" charset="0"/>
              </a:rPr>
              <a:t>-</a:t>
            </a:r>
            <a:r>
              <a:rPr lang="en-GB" sz="2000" b="1" baseline="30000">
                <a:solidFill>
                  <a:schemeClr val="accent2">
                    <a:lumMod val="60000"/>
                    <a:lumOff val="40000"/>
                  </a:schemeClr>
                </a:solidFill>
                <a:latin typeface="Century Gothic" panose="020B0502020202020204" pitchFamily="34" charset="0"/>
              </a:rPr>
              <a:t> </a:t>
            </a:r>
            <a:r>
              <a:rPr lang="en-GB" sz="2000" b="1" baseline="-25000">
                <a:solidFill>
                  <a:schemeClr val="accent2">
                    <a:lumMod val="60000"/>
                    <a:lumOff val="40000"/>
                  </a:schemeClr>
                </a:solidFill>
                <a:latin typeface="Century Gothic" panose="020B0502020202020204" pitchFamily="34" charset="0"/>
              </a:rPr>
              <a:t>(aq)  </a:t>
            </a:r>
            <a:r>
              <a:rPr lang="en-GB" sz="2000" b="1">
                <a:solidFill>
                  <a:schemeClr val="accent2">
                    <a:lumMod val="60000"/>
                    <a:lumOff val="40000"/>
                  </a:schemeClr>
                </a:solidFill>
                <a:latin typeface="Century Gothic" panose="020B0502020202020204" pitchFamily="34" charset="0"/>
              </a:rPr>
              <a:t>→ I</a:t>
            </a:r>
            <a:r>
              <a:rPr lang="en-GB" sz="2000" b="1" baseline="-25000">
                <a:solidFill>
                  <a:schemeClr val="accent2">
                    <a:lumMod val="60000"/>
                    <a:lumOff val="40000"/>
                  </a:schemeClr>
                </a:solidFill>
                <a:latin typeface="Century Gothic" panose="020B0502020202020204" pitchFamily="34" charset="0"/>
              </a:rPr>
              <a:t>2(s) </a:t>
            </a:r>
            <a:r>
              <a:rPr lang="en-GB" sz="2000" b="1">
                <a:solidFill>
                  <a:schemeClr val="accent2">
                    <a:lumMod val="60000"/>
                    <a:lumOff val="40000"/>
                  </a:schemeClr>
                </a:solidFill>
                <a:latin typeface="Century Gothic" panose="020B0502020202020204" pitchFamily="34" charset="0"/>
              </a:rPr>
              <a:t>+ 2e</a:t>
            </a:r>
            <a:r>
              <a:rPr lang="en-GB" sz="2000" b="1" baseline="30000">
                <a:solidFill>
                  <a:schemeClr val="accent2">
                    <a:lumMod val="60000"/>
                    <a:lumOff val="40000"/>
                  </a:schemeClr>
                </a:solidFill>
                <a:latin typeface="Century Gothic" panose="020B0502020202020204" pitchFamily="34" charset="0"/>
              </a:rPr>
              <a:t>-</a:t>
            </a:r>
          </a:p>
          <a:p>
            <a:r>
              <a:rPr lang="en-GB" sz="2000" baseline="-25000">
                <a:latin typeface="Century Gothic" panose="020B0502020202020204" pitchFamily="34" charset="0"/>
              </a:rPr>
              <a:t>      Charge: -2             Charge: -2</a:t>
            </a:r>
          </a:p>
        </p:txBody>
      </p:sp>
      <p:sp>
        <p:nvSpPr>
          <p:cNvPr id="16" name="TextBox 15">
            <a:extLst>
              <a:ext uri="{FF2B5EF4-FFF2-40B4-BE49-F238E27FC236}">
                <a16:creationId xmlns:a16="http://schemas.microsoft.com/office/drawing/2014/main" id="{575C41CD-07DD-4E4B-A786-910172A7F0FA}"/>
              </a:ext>
            </a:extLst>
          </p:cNvPr>
          <p:cNvSpPr txBox="1"/>
          <p:nvPr/>
        </p:nvSpPr>
        <p:spPr>
          <a:xfrm>
            <a:off x="179065" y="2219840"/>
            <a:ext cx="4208203" cy="461665"/>
          </a:xfrm>
          <a:prstGeom prst="rect">
            <a:avLst/>
          </a:prstGeom>
          <a:noFill/>
        </p:spPr>
        <p:txBody>
          <a:bodyPr wrap="none" rtlCol="0">
            <a:spAutoFit/>
          </a:bodyPr>
          <a:lstStyle/>
          <a:p>
            <a:r>
              <a:rPr lang="en-GB" sz="2400" b="1">
                <a:solidFill>
                  <a:schemeClr val="accent2">
                    <a:lumMod val="60000"/>
                    <a:lumOff val="40000"/>
                  </a:schemeClr>
                </a:solidFill>
                <a:latin typeface="Century Gothic" panose="020B0502020202020204" pitchFamily="34" charset="0"/>
              </a:rPr>
              <a:t>Br</a:t>
            </a:r>
            <a:r>
              <a:rPr lang="en-GB" sz="2400" b="1" baseline="-25000">
                <a:solidFill>
                  <a:schemeClr val="accent2">
                    <a:lumMod val="60000"/>
                    <a:lumOff val="40000"/>
                  </a:schemeClr>
                </a:solidFill>
                <a:latin typeface="Century Gothic" panose="020B0502020202020204" pitchFamily="34" charset="0"/>
              </a:rPr>
              <a:t>2(s) </a:t>
            </a:r>
            <a:r>
              <a:rPr lang="en-GB" sz="2400" b="1">
                <a:solidFill>
                  <a:schemeClr val="accent2">
                    <a:lumMod val="60000"/>
                    <a:lumOff val="40000"/>
                  </a:schemeClr>
                </a:solidFill>
                <a:latin typeface="Century Gothic" panose="020B0502020202020204" pitchFamily="34" charset="0"/>
              </a:rPr>
              <a:t>+ 2I</a:t>
            </a:r>
            <a:r>
              <a:rPr lang="en-GB" sz="2400" b="1" baseline="30000">
                <a:solidFill>
                  <a:schemeClr val="accent2">
                    <a:lumMod val="60000"/>
                    <a:lumOff val="40000"/>
                  </a:schemeClr>
                </a:solidFill>
                <a:latin typeface="Century Gothic" panose="020B0502020202020204" pitchFamily="34" charset="0"/>
              </a:rPr>
              <a:t>-</a:t>
            </a:r>
            <a:r>
              <a:rPr lang="en-GB" sz="2400" b="1" baseline="-25000">
                <a:solidFill>
                  <a:schemeClr val="accent2">
                    <a:lumMod val="60000"/>
                    <a:lumOff val="40000"/>
                  </a:schemeClr>
                </a:solidFill>
                <a:latin typeface="Century Gothic" panose="020B0502020202020204" pitchFamily="34" charset="0"/>
              </a:rPr>
              <a:t>(aq) </a:t>
            </a:r>
            <a:r>
              <a:rPr lang="en-GB" sz="2400" b="1">
                <a:solidFill>
                  <a:schemeClr val="accent2">
                    <a:lumMod val="60000"/>
                    <a:lumOff val="40000"/>
                  </a:schemeClr>
                </a:solidFill>
                <a:latin typeface="Century Gothic" panose="020B0502020202020204" pitchFamily="34" charset="0"/>
              </a:rPr>
              <a:t>→ 2Br</a:t>
            </a:r>
            <a:r>
              <a:rPr lang="en-GB" sz="2400" b="1" baseline="30000">
                <a:solidFill>
                  <a:schemeClr val="accent2">
                    <a:lumMod val="60000"/>
                    <a:lumOff val="40000"/>
                  </a:schemeClr>
                </a:solidFill>
                <a:latin typeface="Century Gothic" panose="020B0502020202020204" pitchFamily="34" charset="0"/>
              </a:rPr>
              <a:t>-</a:t>
            </a:r>
            <a:r>
              <a:rPr lang="en-GB" sz="2400" b="1" baseline="-25000">
                <a:solidFill>
                  <a:schemeClr val="accent2">
                    <a:lumMod val="60000"/>
                    <a:lumOff val="40000"/>
                  </a:schemeClr>
                </a:solidFill>
                <a:latin typeface="Century Gothic" panose="020B0502020202020204" pitchFamily="34" charset="0"/>
              </a:rPr>
              <a:t>(aq)</a:t>
            </a:r>
            <a:r>
              <a:rPr lang="en-GB" sz="2400" b="1">
                <a:solidFill>
                  <a:schemeClr val="accent2">
                    <a:lumMod val="60000"/>
                    <a:lumOff val="40000"/>
                  </a:schemeClr>
                </a:solidFill>
                <a:latin typeface="Century Gothic" panose="020B0502020202020204" pitchFamily="34" charset="0"/>
              </a:rPr>
              <a:t> + I</a:t>
            </a:r>
            <a:r>
              <a:rPr lang="en-GB" sz="2400" b="1" baseline="-25000">
                <a:solidFill>
                  <a:schemeClr val="accent2">
                    <a:lumMod val="60000"/>
                    <a:lumOff val="40000"/>
                  </a:schemeClr>
                </a:solidFill>
                <a:latin typeface="Century Gothic" panose="020B0502020202020204" pitchFamily="34" charset="0"/>
              </a:rPr>
              <a:t>2(s) </a:t>
            </a:r>
            <a:endParaRPr lang="en-GB" sz="2400" b="1" baseline="-25000">
              <a:solidFill>
                <a:schemeClr val="accent2">
                  <a:lumMod val="60000"/>
                  <a:lumOff val="40000"/>
                </a:schemeClr>
              </a:solidFill>
            </a:endParaRPr>
          </a:p>
        </p:txBody>
      </p:sp>
    </p:spTree>
    <p:extLst>
      <p:ext uri="{BB962C8B-B14F-4D97-AF65-F5344CB8AC3E}">
        <p14:creationId xmlns:p14="http://schemas.microsoft.com/office/powerpoint/2010/main" val="10490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P spid="11" grpId="0"/>
      <p:bldP spid="12" grpId="0"/>
      <p:bldP spid="13" grpId="0"/>
      <p:bldP spid="14" grpId="0"/>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15888"/>
            <a:ext cx="10620375" cy="720725"/>
          </a:xfrm>
        </p:spPr>
        <p:txBody>
          <a:bodyPr/>
          <a:lstStyle/>
          <a:p>
            <a:r>
              <a:rPr lang="en-US" sz="2600" b="1">
                <a:latin typeface="Century Gothic" panose="020B0502020202020204" pitchFamily="34" charset="0"/>
              </a:rPr>
              <a:t>You: Writing half equations</a:t>
            </a:r>
          </a:p>
        </p:txBody>
      </p:sp>
      <p:sp>
        <p:nvSpPr>
          <p:cNvPr id="8" name="TextBox 7">
            <a:extLst>
              <a:ext uri="{FF2B5EF4-FFF2-40B4-BE49-F238E27FC236}">
                <a16:creationId xmlns:a16="http://schemas.microsoft.com/office/drawing/2014/main" id="{1F764C78-3DE1-44A0-B656-FB67A825BB1A}"/>
              </a:ext>
            </a:extLst>
          </p:cNvPr>
          <p:cNvSpPr txBox="1"/>
          <p:nvPr/>
        </p:nvSpPr>
        <p:spPr>
          <a:xfrm>
            <a:off x="145382" y="793493"/>
            <a:ext cx="10910545" cy="1569660"/>
          </a:xfrm>
          <a:prstGeom prst="rect">
            <a:avLst/>
          </a:prstGeom>
          <a:noFill/>
        </p:spPr>
        <p:txBody>
          <a:bodyPr wrap="square">
            <a:spAutoFit/>
          </a:bodyPr>
          <a:lstStyle/>
          <a:p>
            <a:r>
              <a:rPr lang="en-US" sz="2400">
                <a:latin typeface="Century Gothic" panose="020B0502020202020204" pitchFamily="34" charset="0"/>
              </a:rPr>
              <a:t>The ionic equation for a reaction is as follows:</a:t>
            </a:r>
          </a:p>
          <a:p>
            <a:endParaRPr lang="en-US" sz="2400">
              <a:latin typeface="Century Gothic" panose="020B0502020202020204" pitchFamily="34" charset="0"/>
            </a:endParaRPr>
          </a:p>
          <a:p>
            <a:endParaRPr lang="en-US" sz="2400" b="1">
              <a:latin typeface="Century Gothic" panose="020B0502020202020204" pitchFamily="34" charset="0"/>
            </a:endParaRPr>
          </a:p>
          <a:p>
            <a:r>
              <a:rPr lang="en-US" sz="2400" b="1">
                <a:latin typeface="Century Gothic" panose="020B0502020202020204" pitchFamily="34" charset="0"/>
              </a:rPr>
              <a:t>Use this ionic equation to write two half equations.</a:t>
            </a:r>
          </a:p>
        </p:txBody>
      </p:sp>
      <p:sp>
        <p:nvSpPr>
          <p:cNvPr id="3" name="Rectangle 2">
            <a:extLst>
              <a:ext uri="{FF2B5EF4-FFF2-40B4-BE49-F238E27FC236}">
                <a16:creationId xmlns:a16="http://schemas.microsoft.com/office/drawing/2014/main" id="{839E17F2-75A0-6751-DBE2-EA7CB3E9E5CF}"/>
              </a:ext>
            </a:extLst>
          </p:cNvPr>
          <p:cNvSpPr/>
          <p:nvPr/>
        </p:nvSpPr>
        <p:spPr>
          <a:xfrm>
            <a:off x="7692241" y="1944690"/>
            <a:ext cx="3722915" cy="4797678"/>
          </a:xfrm>
          <a:prstGeom prst="rect">
            <a:avLst/>
          </a:prstGeom>
          <a:solidFill>
            <a:srgbClr val="009193">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b="1">
                <a:solidFill>
                  <a:schemeClr val="tx1"/>
                </a:solidFill>
                <a:latin typeface="Century Gothic" panose="020B0502020202020204" pitchFamily="34" charset="0"/>
              </a:rPr>
              <a:t>Steps for writing half equations:</a:t>
            </a:r>
          </a:p>
          <a:p>
            <a:endParaRPr lang="en-GB" sz="2400" b="1">
              <a:solidFill>
                <a:schemeClr val="tx1"/>
              </a:solidFill>
              <a:latin typeface="Century Gothic" panose="020B0502020202020204" pitchFamily="34" charset="0"/>
            </a:endParaRPr>
          </a:p>
          <a:p>
            <a:pPr marL="457200" indent="-457200">
              <a:buAutoNum type="arabicPeriod"/>
            </a:pPr>
            <a:r>
              <a:rPr lang="en-GB" sz="2000" b="1">
                <a:solidFill>
                  <a:schemeClr val="tx1"/>
                </a:solidFill>
                <a:latin typeface="Century Gothic" panose="020B0502020202020204" pitchFamily="34" charset="0"/>
              </a:rPr>
              <a:t>Pick one element </a:t>
            </a:r>
            <a:r>
              <a:rPr lang="en-GB" sz="2000">
                <a:solidFill>
                  <a:schemeClr val="tx1"/>
                </a:solidFill>
                <a:latin typeface="Century Gothic" panose="020B0502020202020204" pitchFamily="34" charset="0"/>
              </a:rPr>
              <a:t>that’s on both sides of the equation</a:t>
            </a:r>
          </a:p>
          <a:p>
            <a:pPr marL="457200" indent="-457200">
              <a:buAutoNum type="arabicPeriod"/>
            </a:pPr>
            <a:r>
              <a:rPr lang="en-GB" sz="2000">
                <a:solidFill>
                  <a:schemeClr val="tx1"/>
                </a:solidFill>
                <a:latin typeface="Century Gothic" panose="020B0502020202020204" pitchFamily="34" charset="0"/>
              </a:rPr>
              <a:t>Write down </a:t>
            </a:r>
            <a:r>
              <a:rPr lang="en-GB" sz="2000" b="1">
                <a:solidFill>
                  <a:schemeClr val="tx1"/>
                </a:solidFill>
                <a:latin typeface="Century Gothic" panose="020B0502020202020204" pitchFamily="34" charset="0"/>
              </a:rPr>
              <a:t>reactant → product</a:t>
            </a:r>
            <a:r>
              <a:rPr lang="en-GB" sz="2000">
                <a:solidFill>
                  <a:schemeClr val="tx1"/>
                </a:solidFill>
                <a:latin typeface="Century Gothic" panose="020B0502020202020204" pitchFamily="34" charset="0"/>
              </a:rPr>
              <a:t>, copying from the equation exactly</a:t>
            </a:r>
          </a:p>
          <a:p>
            <a:pPr marL="457200" indent="-457200">
              <a:buAutoNum type="arabicPeriod"/>
            </a:pPr>
            <a:r>
              <a:rPr lang="en-GB" sz="2000" b="1">
                <a:solidFill>
                  <a:schemeClr val="tx1"/>
                </a:solidFill>
                <a:latin typeface="Century Gothic" panose="020B0502020202020204" pitchFamily="34" charset="0"/>
              </a:rPr>
              <a:t>Balance the atoms and ions</a:t>
            </a:r>
          </a:p>
          <a:p>
            <a:pPr marL="457200" indent="-457200">
              <a:buAutoNum type="arabicPeriod"/>
            </a:pPr>
            <a:r>
              <a:rPr lang="en-GB" sz="2000" b="1">
                <a:solidFill>
                  <a:schemeClr val="tx1"/>
                </a:solidFill>
                <a:latin typeface="Century Gothic" panose="020B0502020202020204" pitchFamily="34" charset="0"/>
              </a:rPr>
              <a:t>Add up the charges </a:t>
            </a:r>
            <a:r>
              <a:rPr lang="en-GB" sz="2000">
                <a:solidFill>
                  <a:schemeClr val="tx1"/>
                </a:solidFill>
                <a:latin typeface="Century Gothic" panose="020B0502020202020204" pitchFamily="34" charset="0"/>
              </a:rPr>
              <a:t>on both sides</a:t>
            </a:r>
          </a:p>
          <a:p>
            <a:pPr marL="457200" indent="-457200">
              <a:buAutoNum type="arabicPeriod"/>
            </a:pPr>
            <a:r>
              <a:rPr lang="en-GB" sz="2000" b="1">
                <a:solidFill>
                  <a:schemeClr val="tx1"/>
                </a:solidFill>
                <a:latin typeface="Century Gothic" panose="020B0502020202020204" pitchFamily="34" charset="0"/>
              </a:rPr>
              <a:t>Balance the charges </a:t>
            </a:r>
            <a:r>
              <a:rPr lang="en-GB" sz="2000">
                <a:solidFill>
                  <a:schemeClr val="tx1"/>
                </a:solidFill>
                <a:latin typeface="Century Gothic" panose="020B0502020202020204" pitchFamily="34" charset="0"/>
              </a:rPr>
              <a:t>with electrons</a:t>
            </a:r>
          </a:p>
        </p:txBody>
      </p:sp>
      <p:sp>
        <p:nvSpPr>
          <p:cNvPr id="4" name="TextBox 3">
            <a:extLst>
              <a:ext uri="{FF2B5EF4-FFF2-40B4-BE49-F238E27FC236}">
                <a16:creationId xmlns:a16="http://schemas.microsoft.com/office/drawing/2014/main" id="{791CD104-40F4-7CA5-EC67-5A8877E2BCB4}"/>
              </a:ext>
            </a:extLst>
          </p:cNvPr>
          <p:cNvSpPr txBox="1"/>
          <p:nvPr/>
        </p:nvSpPr>
        <p:spPr>
          <a:xfrm>
            <a:off x="145382" y="1283385"/>
            <a:ext cx="7520007" cy="461665"/>
          </a:xfrm>
          <a:prstGeom prst="rect">
            <a:avLst/>
          </a:prstGeom>
          <a:noFill/>
        </p:spPr>
        <p:txBody>
          <a:bodyPr wrap="none" rtlCol="0">
            <a:spAutoFit/>
          </a:bodyPr>
          <a:lstStyle/>
          <a:p>
            <a:r>
              <a:rPr lang="en-GB" sz="2400" b="1">
                <a:solidFill>
                  <a:schemeClr val="accent2">
                    <a:lumMod val="60000"/>
                    <a:lumOff val="40000"/>
                  </a:schemeClr>
                </a:solidFill>
                <a:latin typeface="Century Gothic" panose="020B0502020202020204" pitchFamily="34" charset="0"/>
              </a:rPr>
              <a:t>Cl</a:t>
            </a:r>
            <a:r>
              <a:rPr lang="en-GB" sz="2400" b="1" baseline="-25000">
                <a:solidFill>
                  <a:schemeClr val="accent2">
                    <a:lumMod val="60000"/>
                    <a:lumOff val="40000"/>
                  </a:schemeClr>
                </a:solidFill>
                <a:latin typeface="Century Gothic" panose="020B0502020202020204" pitchFamily="34" charset="0"/>
              </a:rPr>
              <a:t>2(aq) </a:t>
            </a:r>
            <a:r>
              <a:rPr lang="en-GB" sz="2400" b="1">
                <a:solidFill>
                  <a:schemeClr val="accent2">
                    <a:lumMod val="60000"/>
                    <a:lumOff val="40000"/>
                  </a:schemeClr>
                </a:solidFill>
                <a:latin typeface="Century Gothic" panose="020B0502020202020204" pitchFamily="34" charset="0"/>
              </a:rPr>
              <a:t>+ 2K</a:t>
            </a:r>
            <a:r>
              <a:rPr lang="en-GB" sz="2400" b="1" baseline="30000">
                <a:solidFill>
                  <a:schemeClr val="accent2">
                    <a:lumMod val="60000"/>
                    <a:lumOff val="40000"/>
                  </a:schemeClr>
                </a:solidFill>
                <a:latin typeface="Century Gothic" panose="020B0502020202020204" pitchFamily="34" charset="0"/>
              </a:rPr>
              <a:t>+</a:t>
            </a:r>
            <a:r>
              <a:rPr lang="en-GB" sz="2400" b="1" baseline="-25000">
                <a:solidFill>
                  <a:schemeClr val="accent2">
                    <a:lumMod val="60000"/>
                    <a:lumOff val="40000"/>
                  </a:schemeClr>
                </a:solidFill>
                <a:latin typeface="Century Gothic" panose="020B0502020202020204" pitchFamily="34" charset="0"/>
              </a:rPr>
              <a:t>(aq) </a:t>
            </a:r>
            <a:r>
              <a:rPr lang="en-GB" sz="2400" b="1">
                <a:solidFill>
                  <a:schemeClr val="accent2">
                    <a:lumMod val="60000"/>
                    <a:lumOff val="40000"/>
                  </a:schemeClr>
                </a:solidFill>
                <a:latin typeface="Century Gothic" panose="020B0502020202020204" pitchFamily="34" charset="0"/>
              </a:rPr>
              <a:t>+ 2Br</a:t>
            </a:r>
            <a:r>
              <a:rPr lang="en-GB" sz="2400" b="1" baseline="30000">
                <a:solidFill>
                  <a:schemeClr val="accent2">
                    <a:lumMod val="60000"/>
                    <a:lumOff val="40000"/>
                  </a:schemeClr>
                </a:solidFill>
                <a:latin typeface="Century Gothic" panose="020B0502020202020204" pitchFamily="34" charset="0"/>
              </a:rPr>
              <a:t>-</a:t>
            </a:r>
            <a:r>
              <a:rPr lang="en-GB" sz="2400" b="1" baseline="-25000">
                <a:solidFill>
                  <a:schemeClr val="accent2">
                    <a:lumMod val="60000"/>
                    <a:lumOff val="40000"/>
                  </a:schemeClr>
                </a:solidFill>
                <a:latin typeface="Century Gothic" panose="020B0502020202020204" pitchFamily="34" charset="0"/>
              </a:rPr>
              <a:t>(aq) </a:t>
            </a:r>
            <a:r>
              <a:rPr lang="en-GB" sz="2400" b="1">
                <a:solidFill>
                  <a:schemeClr val="accent2">
                    <a:lumMod val="60000"/>
                    <a:lumOff val="40000"/>
                  </a:schemeClr>
                </a:solidFill>
                <a:latin typeface="Century Gothic" panose="020B0502020202020204" pitchFamily="34" charset="0"/>
              </a:rPr>
              <a:t>→ 2K</a:t>
            </a:r>
            <a:r>
              <a:rPr lang="en-GB" sz="2400" b="1" baseline="30000">
                <a:solidFill>
                  <a:schemeClr val="accent2">
                    <a:lumMod val="60000"/>
                    <a:lumOff val="40000"/>
                  </a:schemeClr>
                </a:solidFill>
                <a:latin typeface="Century Gothic" panose="020B0502020202020204" pitchFamily="34" charset="0"/>
              </a:rPr>
              <a:t>+</a:t>
            </a:r>
            <a:r>
              <a:rPr lang="en-GB" sz="2400" b="1" baseline="-25000">
                <a:solidFill>
                  <a:schemeClr val="accent2">
                    <a:lumMod val="60000"/>
                    <a:lumOff val="40000"/>
                  </a:schemeClr>
                </a:solidFill>
                <a:latin typeface="Century Gothic" panose="020B0502020202020204" pitchFamily="34" charset="0"/>
              </a:rPr>
              <a:t>(aq) </a:t>
            </a:r>
            <a:r>
              <a:rPr lang="en-GB" sz="2400" b="1">
                <a:solidFill>
                  <a:schemeClr val="accent2">
                    <a:lumMod val="60000"/>
                    <a:lumOff val="40000"/>
                  </a:schemeClr>
                </a:solidFill>
                <a:latin typeface="Century Gothic" panose="020B0502020202020204" pitchFamily="34" charset="0"/>
              </a:rPr>
              <a:t>+ 2Cl</a:t>
            </a:r>
            <a:r>
              <a:rPr lang="en-GB" sz="2400" b="1" baseline="30000">
                <a:solidFill>
                  <a:schemeClr val="accent2">
                    <a:lumMod val="60000"/>
                    <a:lumOff val="40000"/>
                  </a:schemeClr>
                </a:solidFill>
                <a:latin typeface="Century Gothic" panose="020B0502020202020204" pitchFamily="34" charset="0"/>
              </a:rPr>
              <a:t>-</a:t>
            </a:r>
            <a:r>
              <a:rPr lang="en-GB" sz="2400" b="1" baseline="-25000">
                <a:solidFill>
                  <a:schemeClr val="accent2">
                    <a:lumMod val="60000"/>
                    <a:lumOff val="40000"/>
                  </a:schemeClr>
                </a:solidFill>
                <a:latin typeface="Century Gothic" panose="020B0502020202020204" pitchFamily="34" charset="0"/>
              </a:rPr>
              <a:t>(aq)</a:t>
            </a:r>
            <a:r>
              <a:rPr lang="en-GB" sz="2400" b="1">
                <a:solidFill>
                  <a:schemeClr val="accent2">
                    <a:lumMod val="60000"/>
                    <a:lumOff val="40000"/>
                  </a:schemeClr>
                </a:solidFill>
                <a:latin typeface="Century Gothic" panose="020B0502020202020204" pitchFamily="34" charset="0"/>
              </a:rPr>
              <a:t> + Br</a:t>
            </a:r>
            <a:r>
              <a:rPr lang="en-GB" sz="2400" b="1" baseline="-25000">
                <a:solidFill>
                  <a:schemeClr val="accent2">
                    <a:lumMod val="60000"/>
                    <a:lumOff val="40000"/>
                  </a:schemeClr>
                </a:solidFill>
                <a:latin typeface="Century Gothic" panose="020B0502020202020204" pitchFamily="34" charset="0"/>
              </a:rPr>
              <a:t>2(aq) </a:t>
            </a:r>
            <a:endParaRPr lang="en-GB" sz="2400" b="1" baseline="-25000">
              <a:solidFill>
                <a:schemeClr val="accent2">
                  <a:lumMod val="60000"/>
                  <a:lumOff val="40000"/>
                </a:schemeClr>
              </a:solidFill>
            </a:endParaRPr>
          </a:p>
        </p:txBody>
      </p:sp>
      <p:sp>
        <p:nvSpPr>
          <p:cNvPr id="5" name="TextBox 4">
            <a:extLst>
              <a:ext uri="{FF2B5EF4-FFF2-40B4-BE49-F238E27FC236}">
                <a16:creationId xmlns:a16="http://schemas.microsoft.com/office/drawing/2014/main" id="{57937805-ABB3-357B-7318-2EC0FC029159}"/>
              </a:ext>
            </a:extLst>
          </p:cNvPr>
          <p:cNvSpPr txBox="1"/>
          <p:nvPr/>
        </p:nvSpPr>
        <p:spPr>
          <a:xfrm>
            <a:off x="158808" y="2348516"/>
            <a:ext cx="5028941" cy="461665"/>
          </a:xfrm>
          <a:prstGeom prst="rect">
            <a:avLst/>
          </a:prstGeom>
          <a:noFill/>
        </p:spPr>
        <p:txBody>
          <a:bodyPr wrap="none" rtlCol="0">
            <a:spAutoFit/>
          </a:bodyPr>
          <a:lstStyle/>
          <a:p>
            <a:r>
              <a:rPr lang="en-GB" sz="2400" b="1">
                <a:solidFill>
                  <a:schemeClr val="accent2">
                    <a:lumMod val="60000"/>
                    <a:lumOff val="40000"/>
                  </a:schemeClr>
                </a:solidFill>
                <a:latin typeface="Century Gothic" panose="020B0502020202020204" pitchFamily="34" charset="0"/>
              </a:rPr>
              <a:t>Cl</a:t>
            </a:r>
            <a:r>
              <a:rPr lang="en-GB" sz="2400" b="1" baseline="-25000">
                <a:solidFill>
                  <a:schemeClr val="accent2">
                    <a:lumMod val="60000"/>
                    <a:lumOff val="40000"/>
                  </a:schemeClr>
                </a:solidFill>
                <a:latin typeface="Century Gothic" panose="020B0502020202020204" pitchFamily="34" charset="0"/>
              </a:rPr>
              <a:t>2(aq) </a:t>
            </a:r>
            <a:r>
              <a:rPr lang="en-GB" sz="2400" b="1">
                <a:solidFill>
                  <a:schemeClr val="accent2">
                    <a:lumMod val="60000"/>
                    <a:lumOff val="40000"/>
                  </a:schemeClr>
                </a:solidFill>
                <a:latin typeface="Century Gothic" panose="020B0502020202020204" pitchFamily="34" charset="0"/>
              </a:rPr>
              <a:t>+ 2Br</a:t>
            </a:r>
            <a:r>
              <a:rPr lang="en-GB" sz="2400" b="1" baseline="30000">
                <a:solidFill>
                  <a:schemeClr val="accent2">
                    <a:lumMod val="60000"/>
                    <a:lumOff val="40000"/>
                  </a:schemeClr>
                </a:solidFill>
                <a:latin typeface="Century Gothic" panose="020B0502020202020204" pitchFamily="34" charset="0"/>
              </a:rPr>
              <a:t>-</a:t>
            </a:r>
            <a:r>
              <a:rPr lang="en-GB" sz="2400" b="1" baseline="-25000">
                <a:solidFill>
                  <a:schemeClr val="accent2">
                    <a:lumMod val="60000"/>
                    <a:lumOff val="40000"/>
                  </a:schemeClr>
                </a:solidFill>
                <a:latin typeface="Century Gothic" panose="020B0502020202020204" pitchFamily="34" charset="0"/>
              </a:rPr>
              <a:t>(aq) </a:t>
            </a:r>
            <a:r>
              <a:rPr lang="en-GB" sz="2400" b="1">
                <a:solidFill>
                  <a:schemeClr val="accent2">
                    <a:lumMod val="60000"/>
                    <a:lumOff val="40000"/>
                  </a:schemeClr>
                </a:solidFill>
                <a:latin typeface="Century Gothic" panose="020B0502020202020204" pitchFamily="34" charset="0"/>
              </a:rPr>
              <a:t>→ 2Cl</a:t>
            </a:r>
            <a:r>
              <a:rPr lang="en-GB" sz="2400" b="1" baseline="30000">
                <a:solidFill>
                  <a:schemeClr val="accent2">
                    <a:lumMod val="60000"/>
                    <a:lumOff val="40000"/>
                  </a:schemeClr>
                </a:solidFill>
                <a:latin typeface="Century Gothic" panose="020B0502020202020204" pitchFamily="34" charset="0"/>
              </a:rPr>
              <a:t>-</a:t>
            </a:r>
            <a:r>
              <a:rPr lang="en-GB" sz="2400" b="1" baseline="-25000">
                <a:solidFill>
                  <a:schemeClr val="accent2">
                    <a:lumMod val="60000"/>
                    <a:lumOff val="40000"/>
                  </a:schemeClr>
                </a:solidFill>
                <a:latin typeface="Century Gothic" panose="020B0502020202020204" pitchFamily="34" charset="0"/>
              </a:rPr>
              <a:t>(aq)</a:t>
            </a:r>
            <a:r>
              <a:rPr lang="en-GB" sz="2400" b="1">
                <a:solidFill>
                  <a:schemeClr val="accent2">
                    <a:lumMod val="60000"/>
                    <a:lumOff val="40000"/>
                  </a:schemeClr>
                </a:solidFill>
                <a:latin typeface="Century Gothic" panose="020B0502020202020204" pitchFamily="34" charset="0"/>
              </a:rPr>
              <a:t> + Br</a:t>
            </a:r>
            <a:r>
              <a:rPr lang="en-GB" sz="2400" b="1" baseline="-25000">
                <a:solidFill>
                  <a:schemeClr val="accent2">
                    <a:lumMod val="60000"/>
                    <a:lumOff val="40000"/>
                  </a:schemeClr>
                </a:solidFill>
                <a:latin typeface="Century Gothic" panose="020B0502020202020204" pitchFamily="34" charset="0"/>
              </a:rPr>
              <a:t>2(aq) </a:t>
            </a:r>
            <a:endParaRPr lang="en-GB" sz="2400" b="1" baseline="-25000">
              <a:solidFill>
                <a:schemeClr val="accent2">
                  <a:lumMod val="60000"/>
                  <a:lumOff val="40000"/>
                </a:schemeClr>
              </a:solidFill>
            </a:endParaRPr>
          </a:p>
        </p:txBody>
      </p:sp>
      <p:sp>
        <p:nvSpPr>
          <p:cNvPr id="6" name="TextBox 5">
            <a:extLst>
              <a:ext uri="{FF2B5EF4-FFF2-40B4-BE49-F238E27FC236}">
                <a16:creationId xmlns:a16="http://schemas.microsoft.com/office/drawing/2014/main" id="{A870F580-A432-6E61-B0A0-38242C65B94A}"/>
              </a:ext>
            </a:extLst>
          </p:cNvPr>
          <p:cNvSpPr txBox="1"/>
          <p:nvPr/>
        </p:nvSpPr>
        <p:spPr>
          <a:xfrm>
            <a:off x="312614" y="2892377"/>
            <a:ext cx="1476686" cy="400110"/>
          </a:xfrm>
          <a:prstGeom prst="rect">
            <a:avLst/>
          </a:prstGeom>
          <a:noFill/>
        </p:spPr>
        <p:txBody>
          <a:bodyPr wrap="none" rtlCol="0">
            <a:spAutoFit/>
          </a:bodyPr>
          <a:lstStyle/>
          <a:p>
            <a:r>
              <a:rPr lang="en-GB" sz="2000">
                <a:latin typeface="Century Gothic" panose="020B0502020202020204" pitchFamily="34" charset="0"/>
              </a:rPr>
              <a:t>1. Bromine</a:t>
            </a:r>
          </a:p>
        </p:txBody>
      </p:sp>
      <p:sp>
        <p:nvSpPr>
          <p:cNvPr id="7" name="TextBox 6">
            <a:extLst>
              <a:ext uri="{FF2B5EF4-FFF2-40B4-BE49-F238E27FC236}">
                <a16:creationId xmlns:a16="http://schemas.microsoft.com/office/drawing/2014/main" id="{169B3DD9-DF42-F1CB-9707-B7DB32822653}"/>
              </a:ext>
            </a:extLst>
          </p:cNvPr>
          <p:cNvSpPr txBox="1"/>
          <p:nvPr/>
        </p:nvSpPr>
        <p:spPr>
          <a:xfrm>
            <a:off x="312614" y="3509641"/>
            <a:ext cx="2375971" cy="400110"/>
          </a:xfrm>
          <a:prstGeom prst="rect">
            <a:avLst/>
          </a:prstGeom>
          <a:noFill/>
        </p:spPr>
        <p:txBody>
          <a:bodyPr wrap="none" rtlCol="0">
            <a:spAutoFit/>
          </a:bodyPr>
          <a:lstStyle/>
          <a:p>
            <a:r>
              <a:rPr lang="en-GB" sz="2000">
                <a:latin typeface="Century Gothic" panose="020B0502020202020204" pitchFamily="34" charset="0"/>
              </a:rPr>
              <a:t>2. 2Br</a:t>
            </a:r>
            <a:r>
              <a:rPr lang="en-GB" sz="2800" baseline="30000">
                <a:latin typeface="Century Gothic" panose="020B0502020202020204" pitchFamily="34" charset="0"/>
              </a:rPr>
              <a:t>-</a:t>
            </a:r>
            <a:r>
              <a:rPr lang="en-GB" sz="2000" baseline="-25000">
                <a:latin typeface="Century Gothic" panose="020B0502020202020204" pitchFamily="34" charset="0"/>
              </a:rPr>
              <a:t>(aq) </a:t>
            </a:r>
            <a:r>
              <a:rPr lang="en-GB" sz="2000">
                <a:latin typeface="Century Gothic" panose="020B0502020202020204" pitchFamily="34" charset="0"/>
              </a:rPr>
              <a:t>→ Br</a:t>
            </a:r>
            <a:r>
              <a:rPr lang="en-GB" sz="2000" baseline="-25000">
                <a:latin typeface="Century Gothic" panose="020B0502020202020204" pitchFamily="34" charset="0"/>
              </a:rPr>
              <a:t>2(aq) </a:t>
            </a:r>
          </a:p>
        </p:txBody>
      </p:sp>
      <p:sp>
        <p:nvSpPr>
          <p:cNvPr id="9" name="TextBox 8">
            <a:extLst>
              <a:ext uri="{FF2B5EF4-FFF2-40B4-BE49-F238E27FC236}">
                <a16:creationId xmlns:a16="http://schemas.microsoft.com/office/drawing/2014/main" id="{F176197B-91F6-6A71-811D-25CB07DC8689}"/>
              </a:ext>
            </a:extLst>
          </p:cNvPr>
          <p:cNvSpPr txBox="1"/>
          <p:nvPr/>
        </p:nvSpPr>
        <p:spPr>
          <a:xfrm>
            <a:off x="336659" y="4148756"/>
            <a:ext cx="2375971" cy="605294"/>
          </a:xfrm>
          <a:prstGeom prst="rect">
            <a:avLst/>
          </a:prstGeom>
          <a:noFill/>
        </p:spPr>
        <p:txBody>
          <a:bodyPr wrap="none" rtlCol="0">
            <a:spAutoFit/>
          </a:bodyPr>
          <a:lstStyle/>
          <a:p>
            <a:r>
              <a:rPr lang="en-GB" sz="2000">
                <a:latin typeface="Century Gothic" panose="020B0502020202020204" pitchFamily="34" charset="0"/>
              </a:rPr>
              <a:t>3. 2Br</a:t>
            </a:r>
            <a:r>
              <a:rPr lang="en-GB" sz="2800" baseline="30000">
                <a:latin typeface="Century Gothic" panose="020B0502020202020204" pitchFamily="34" charset="0"/>
              </a:rPr>
              <a:t>-</a:t>
            </a:r>
            <a:r>
              <a:rPr lang="en-GB" sz="2000" baseline="-25000">
                <a:latin typeface="Century Gothic" panose="020B0502020202020204" pitchFamily="34" charset="0"/>
              </a:rPr>
              <a:t>(aq) </a:t>
            </a:r>
            <a:r>
              <a:rPr lang="en-GB" sz="2000">
                <a:latin typeface="Century Gothic" panose="020B0502020202020204" pitchFamily="34" charset="0"/>
              </a:rPr>
              <a:t>→ Br</a:t>
            </a:r>
            <a:r>
              <a:rPr lang="en-GB" sz="2000" baseline="-25000">
                <a:latin typeface="Century Gothic" panose="020B0502020202020204" pitchFamily="34" charset="0"/>
              </a:rPr>
              <a:t>2(aq) </a:t>
            </a:r>
          </a:p>
          <a:p>
            <a:r>
              <a:rPr lang="en-GB" sz="2000" baseline="-25000">
                <a:latin typeface="Century Gothic" panose="020B0502020202020204" pitchFamily="34" charset="0"/>
              </a:rPr>
              <a:t>2 ions                    2 atoms </a:t>
            </a:r>
          </a:p>
        </p:txBody>
      </p:sp>
      <p:sp>
        <p:nvSpPr>
          <p:cNvPr id="10" name="TextBox 9">
            <a:extLst>
              <a:ext uri="{FF2B5EF4-FFF2-40B4-BE49-F238E27FC236}">
                <a16:creationId xmlns:a16="http://schemas.microsoft.com/office/drawing/2014/main" id="{646199C2-37EF-FF51-1CFE-9BA02033DCCD}"/>
              </a:ext>
            </a:extLst>
          </p:cNvPr>
          <p:cNvSpPr txBox="1"/>
          <p:nvPr/>
        </p:nvSpPr>
        <p:spPr>
          <a:xfrm>
            <a:off x="336659" y="4993056"/>
            <a:ext cx="2427268" cy="605294"/>
          </a:xfrm>
          <a:prstGeom prst="rect">
            <a:avLst/>
          </a:prstGeom>
          <a:noFill/>
        </p:spPr>
        <p:txBody>
          <a:bodyPr wrap="none" rtlCol="0">
            <a:spAutoFit/>
          </a:bodyPr>
          <a:lstStyle/>
          <a:p>
            <a:r>
              <a:rPr lang="en-GB" sz="2000">
                <a:latin typeface="Century Gothic" panose="020B0502020202020204" pitchFamily="34" charset="0"/>
              </a:rPr>
              <a:t>4. 2Br</a:t>
            </a:r>
            <a:r>
              <a:rPr lang="en-GB" sz="2800" baseline="30000">
                <a:latin typeface="Century Gothic" panose="020B0502020202020204" pitchFamily="34" charset="0"/>
              </a:rPr>
              <a:t>-</a:t>
            </a:r>
            <a:r>
              <a:rPr lang="en-GB" sz="2000" baseline="-25000">
                <a:latin typeface="Century Gothic" panose="020B0502020202020204" pitchFamily="34" charset="0"/>
              </a:rPr>
              <a:t>(aq) </a:t>
            </a:r>
            <a:r>
              <a:rPr lang="en-GB" sz="2000">
                <a:latin typeface="Century Gothic" panose="020B0502020202020204" pitchFamily="34" charset="0"/>
              </a:rPr>
              <a:t>→ Br</a:t>
            </a:r>
            <a:r>
              <a:rPr lang="en-GB" sz="2000" baseline="-25000">
                <a:latin typeface="Century Gothic" panose="020B0502020202020204" pitchFamily="34" charset="0"/>
              </a:rPr>
              <a:t>2(aq)</a:t>
            </a:r>
          </a:p>
          <a:p>
            <a:r>
              <a:rPr lang="en-GB" sz="2000" baseline="-25000">
                <a:latin typeface="Century Gothic" panose="020B0502020202020204" pitchFamily="34" charset="0"/>
              </a:rPr>
              <a:t> Charge: -2          Charge: 0</a:t>
            </a:r>
          </a:p>
        </p:txBody>
      </p:sp>
      <p:sp>
        <p:nvSpPr>
          <p:cNvPr id="11" name="TextBox 10">
            <a:extLst>
              <a:ext uri="{FF2B5EF4-FFF2-40B4-BE49-F238E27FC236}">
                <a16:creationId xmlns:a16="http://schemas.microsoft.com/office/drawing/2014/main" id="{867F7936-901C-6D29-FABC-E4EE6C8DA246}"/>
              </a:ext>
            </a:extLst>
          </p:cNvPr>
          <p:cNvSpPr txBox="1"/>
          <p:nvPr/>
        </p:nvSpPr>
        <p:spPr>
          <a:xfrm>
            <a:off x="342672" y="5897010"/>
            <a:ext cx="3013967" cy="605294"/>
          </a:xfrm>
          <a:prstGeom prst="rect">
            <a:avLst/>
          </a:prstGeom>
          <a:noFill/>
        </p:spPr>
        <p:txBody>
          <a:bodyPr wrap="none" rtlCol="0">
            <a:spAutoFit/>
          </a:bodyPr>
          <a:lstStyle/>
          <a:p>
            <a:r>
              <a:rPr lang="en-GB" sz="2000">
                <a:latin typeface="Century Gothic" panose="020B0502020202020204" pitchFamily="34" charset="0"/>
              </a:rPr>
              <a:t>5. </a:t>
            </a:r>
            <a:r>
              <a:rPr lang="en-GB" sz="2000" b="1">
                <a:solidFill>
                  <a:schemeClr val="accent2">
                    <a:lumMod val="60000"/>
                    <a:lumOff val="40000"/>
                  </a:schemeClr>
                </a:solidFill>
                <a:latin typeface="Century Gothic" panose="020B0502020202020204" pitchFamily="34" charset="0"/>
              </a:rPr>
              <a:t>2Br</a:t>
            </a:r>
            <a:r>
              <a:rPr lang="en-GB" sz="2800" b="1" baseline="30000">
                <a:solidFill>
                  <a:schemeClr val="accent2">
                    <a:lumMod val="60000"/>
                    <a:lumOff val="40000"/>
                  </a:schemeClr>
                </a:solidFill>
                <a:latin typeface="Century Gothic" panose="020B0502020202020204" pitchFamily="34" charset="0"/>
              </a:rPr>
              <a:t>-</a:t>
            </a:r>
            <a:r>
              <a:rPr lang="en-GB" sz="2000" b="1" baseline="-25000">
                <a:solidFill>
                  <a:schemeClr val="accent2">
                    <a:lumMod val="60000"/>
                    <a:lumOff val="40000"/>
                  </a:schemeClr>
                </a:solidFill>
                <a:latin typeface="Century Gothic" panose="020B0502020202020204" pitchFamily="34" charset="0"/>
              </a:rPr>
              <a:t>(aq) </a:t>
            </a:r>
            <a:r>
              <a:rPr lang="en-GB" sz="2000" b="1">
                <a:solidFill>
                  <a:schemeClr val="accent2">
                    <a:lumMod val="60000"/>
                    <a:lumOff val="40000"/>
                  </a:schemeClr>
                </a:solidFill>
                <a:latin typeface="Century Gothic" panose="020B0502020202020204" pitchFamily="34" charset="0"/>
              </a:rPr>
              <a:t>→ Br</a:t>
            </a:r>
            <a:r>
              <a:rPr lang="en-GB" sz="2000" b="1" baseline="-25000">
                <a:solidFill>
                  <a:schemeClr val="accent2">
                    <a:lumMod val="60000"/>
                    <a:lumOff val="40000"/>
                  </a:schemeClr>
                </a:solidFill>
                <a:latin typeface="Century Gothic" panose="020B0502020202020204" pitchFamily="34" charset="0"/>
              </a:rPr>
              <a:t>2(aq) </a:t>
            </a:r>
            <a:r>
              <a:rPr lang="en-GB" sz="2000" b="1">
                <a:solidFill>
                  <a:schemeClr val="accent2">
                    <a:lumMod val="60000"/>
                    <a:lumOff val="40000"/>
                  </a:schemeClr>
                </a:solidFill>
                <a:latin typeface="Century Gothic" panose="020B0502020202020204" pitchFamily="34" charset="0"/>
              </a:rPr>
              <a:t>+ 2e</a:t>
            </a:r>
            <a:r>
              <a:rPr lang="en-GB" sz="2800" b="1" baseline="30000">
                <a:solidFill>
                  <a:schemeClr val="accent2">
                    <a:lumMod val="60000"/>
                    <a:lumOff val="40000"/>
                  </a:schemeClr>
                </a:solidFill>
                <a:latin typeface="Century Gothic" panose="020B0502020202020204" pitchFamily="34" charset="0"/>
              </a:rPr>
              <a:t>-</a:t>
            </a:r>
            <a:endParaRPr lang="en-GB" sz="2000" b="1" baseline="-25000">
              <a:solidFill>
                <a:schemeClr val="accent2">
                  <a:lumMod val="60000"/>
                  <a:lumOff val="40000"/>
                </a:schemeClr>
              </a:solidFill>
              <a:latin typeface="Century Gothic" panose="020B0502020202020204" pitchFamily="34" charset="0"/>
            </a:endParaRPr>
          </a:p>
          <a:p>
            <a:r>
              <a:rPr lang="en-GB" sz="2000" baseline="-25000">
                <a:latin typeface="Century Gothic" panose="020B0502020202020204" pitchFamily="34" charset="0"/>
              </a:rPr>
              <a:t>Charge: -2          Charge: -2</a:t>
            </a:r>
          </a:p>
        </p:txBody>
      </p:sp>
      <p:sp>
        <p:nvSpPr>
          <p:cNvPr id="12" name="TextBox 11">
            <a:extLst>
              <a:ext uri="{FF2B5EF4-FFF2-40B4-BE49-F238E27FC236}">
                <a16:creationId xmlns:a16="http://schemas.microsoft.com/office/drawing/2014/main" id="{B9072726-B507-04C7-01DF-161DBA0AAE06}"/>
              </a:ext>
            </a:extLst>
          </p:cNvPr>
          <p:cNvSpPr txBox="1"/>
          <p:nvPr/>
        </p:nvSpPr>
        <p:spPr>
          <a:xfrm>
            <a:off x="3897249" y="2843905"/>
            <a:ext cx="1505540" cy="400110"/>
          </a:xfrm>
          <a:prstGeom prst="rect">
            <a:avLst/>
          </a:prstGeom>
          <a:noFill/>
        </p:spPr>
        <p:txBody>
          <a:bodyPr wrap="none" rtlCol="0">
            <a:spAutoFit/>
          </a:bodyPr>
          <a:lstStyle/>
          <a:p>
            <a:r>
              <a:rPr lang="en-GB" sz="2000">
                <a:latin typeface="Century Gothic" panose="020B0502020202020204" pitchFamily="34" charset="0"/>
              </a:rPr>
              <a:t>1. Chlorine</a:t>
            </a:r>
          </a:p>
        </p:txBody>
      </p:sp>
      <p:sp>
        <p:nvSpPr>
          <p:cNvPr id="13" name="TextBox 12">
            <a:extLst>
              <a:ext uri="{FF2B5EF4-FFF2-40B4-BE49-F238E27FC236}">
                <a16:creationId xmlns:a16="http://schemas.microsoft.com/office/drawing/2014/main" id="{6E47AB50-2CC9-E350-9978-1DC56D7FA87C}"/>
              </a:ext>
            </a:extLst>
          </p:cNvPr>
          <p:cNvSpPr txBox="1"/>
          <p:nvPr/>
        </p:nvSpPr>
        <p:spPr>
          <a:xfrm>
            <a:off x="3897249" y="3461169"/>
            <a:ext cx="2446504" cy="400110"/>
          </a:xfrm>
          <a:prstGeom prst="rect">
            <a:avLst/>
          </a:prstGeom>
          <a:noFill/>
        </p:spPr>
        <p:txBody>
          <a:bodyPr wrap="none" rtlCol="0">
            <a:spAutoFit/>
          </a:bodyPr>
          <a:lstStyle/>
          <a:p>
            <a:r>
              <a:rPr lang="en-GB" sz="2000">
                <a:latin typeface="Century Gothic" panose="020B0502020202020204" pitchFamily="34" charset="0"/>
              </a:rPr>
              <a:t>2. Cl</a:t>
            </a:r>
            <a:r>
              <a:rPr lang="en-GB" sz="2000" baseline="-25000">
                <a:latin typeface="Century Gothic" panose="020B0502020202020204" pitchFamily="34" charset="0"/>
              </a:rPr>
              <a:t>2(aq) </a:t>
            </a:r>
            <a:r>
              <a:rPr lang="en-GB" sz="2000">
                <a:latin typeface="Century Gothic" panose="020B0502020202020204" pitchFamily="34" charset="0"/>
              </a:rPr>
              <a:t>→ 2Cl</a:t>
            </a:r>
            <a:r>
              <a:rPr lang="en-GB" sz="2800" baseline="30000">
                <a:latin typeface="Century Gothic" panose="020B0502020202020204" pitchFamily="34" charset="0"/>
              </a:rPr>
              <a:t>-</a:t>
            </a:r>
            <a:r>
              <a:rPr lang="en-GB" sz="2000" baseline="-25000">
                <a:latin typeface="Century Gothic" panose="020B0502020202020204" pitchFamily="34" charset="0"/>
              </a:rPr>
              <a:t>(aq) </a:t>
            </a:r>
          </a:p>
        </p:txBody>
      </p:sp>
      <p:sp>
        <p:nvSpPr>
          <p:cNvPr id="14" name="TextBox 13">
            <a:extLst>
              <a:ext uri="{FF2B5EF4-FFF2-40B4-BE49-F238E27FC236}">
                <a16:creationId xmlns:a16="http://schemas.microsoft.com/office/drawing/2014/main" id="{2A11E2CC-2E46-2AE3-0743-2FCD2EA3CABB}"/>
              </a:ext>
            </a:extLst>
          </p:cNvPr>
          <p:cNvSpPr txBox="1"/>
          <p:nvPr/>
        </p:nvSpPr>
        <p:spPr>
          <a:xfrm>
            <a:off x="3897249" y="4128418"/>
            <a:ext cx="2549096" cy="605294"/>
          </a:xfrm>
          <a:prstGeom prst="rect">
            <a:avLst/>
          </a:prstGeom>
          <a:noFill/>
        </p:spPr>
        <p:txBody>
          <a:bodyPr wrap="none" rtlCol="0">
            <a:spAutoFit/>
          </a:bodyPr>
          <a:lstStyle/>
          <a:p>
            <a:r>
              <a:rPr lang="en-GB" sz="2000">
                <a:latin typeface="Century Gothic" panose="020B0502020202020204" pitchFamily="34" charset="0"/>
              </a:rPr>
              <a:t>3. Cl</a:t>
            </a:r>
            <a:r>
              <a:rPr lang="en-GB" sz="2000" baseline="-25000">
                <a:latin typeface="Century Gothic" panose="020B0502020202020204" pitchFamily="34" charset="0"/>
              </a:rPr>
              <a:t>2(aq) </a:t>
            </a:r>
            <a:r>
              <a:rPr lang="en-GB" sz="2000">
                <a:latin typeface="Century Gothic" panose="020B0502020202020204" pitchFamily="34" charset="0"/>
              </a:rPr>
              <a:t>→ 2Cl</a:t>
            </a:r>
            <a:r>
              <a:rPr lang="en-GB" sz="2800" baseline="30000">
                <a:latin typeface="Century Gothic" panose="020B0502020202020204" pitchFamily="34" charset="0"/>
              </a:rPr>
              <a:t>-</a:t>
            </a:r>
            <a:r>
              <a:rPr lang="en-GB" sz="2000" baseline="-25000">
                <a:latin typeface="Century Gothic" panose="020B0502020202020204" pitchFamily="34" charset="0"/>
              </a:rPr>
              <a:t>(aq) </a:t>
            </a:r>
          </a:p>
          <a:p>
            <a:r>
              <a:rPr lang="en-GB" sz="2000" baseline="-25000">
                <a:latin typeface="Century Gothic" panose="020B0502020202020204" pitchFamily="34" charset="0"/>
              </a:rPr>
              <a:t>      2 atoms                   2 ions </a:t>
            </a:r>
          </a:p>
        </p:txBody>
      </p:sp>
      <p:sp>
        <p:nvSpPr>
          <p:cNvPr id="15" name="TextBox 14">
            <a:extLst>
              <a:ext uri="{FF2B5EF4-FFF2-40B4-BE49-F238E27FC236}">
                <a16:creationId xmlns:a16="http://schemas.microsoft.com/office/drawing/2014/main" id="{21B0E880-F609-E07A-0984-732E9C34BA67}"/>
              </a:ext>
            </a:extLst>
          </p:cNvPr>
          <p:cNvSpPr txBox="1"/>
          <p:nvPr/>
        </p:nvSpPr>
        <p:spPr>
          <a:xfrm>
            <a:off x="3921294" y="4944584"/>
            <a:ext cx="2619628" cy="605294"/>
          </a:xfrm>
          <a:prstGeom prst="rect">
            <a:avLst/>
          </a:prstGeom>
          <a:noFill/>
        </p:spPr>
        <p:txBody>
          <a:bodyPr wrap="none" rtlCol="0">
            <a:spAutoFit/>
          </a:bodyPr>
          <a:lstStyle/>
          <a:p>
            <a:r>
              <a:rPr lang="en-GB" sz="2000">
                <a:latin typeface="Century Gothic" panose="020B0502020202020204" pitchFamily="34" charset="0"/>
              </a:rPr>
              <a:t>4. Cl</a:t>
            </a:r>
            <a:r>
              <a:rPr lang="en-GB" sz="2000" baseline="-25000">
                <a:latin typeface="Century Gothic" panose="020B0502020202020204" pitchFamily="34" charset="0"/>
              </a:rPr>
              <a:t>2(aq) </a:t>
            </a:r>
            <a:r>
              <a:rPr lang="en-GB" sz="2000">
                <a:latin typeface="Century Gothic" panose="020B0502020202020204" pitchFamily="34" charset="0"/>
              </a:rPr>
              <a:t>→ 2Cl</a:t>
            </a:r>
            <a:r>
              <a:rPr lang="en-GB" sz="2800" baseline="30000">
                <a:latin typeface="Century Gothic" panose="020B0502020202020204" pitchFamily="34" charset="0"/>
              </a:rPr>
              <a:t>-</a:t>
            </a:r>
            <a:r>
              <a:rPr lang="en-GB" sz="2000" baseline="-25000">
                <a:latin typeface="Century Gothic" panose="020B0502020202020204" pitchFamily="34" charset="0"/>
              </a:rPr>
              <a:t>(aq) </a:t>
            </a:r>
          </a:p>
          <a:p>
            <a:r>
              <a:rPr lang="en-GB" sz="2000" baseline="-25000">
                <a:latin typeface="Century Gothic" panose="020B0502020202020204" pitchFamily="34" charset="0"/>
              </a:rPr>
              <a:t>      Charge: 0         Charge: -2</a:t>
            </a:r>
          </a:p>
        </p:txBody>
      </p:sp>
      <p:sp>
        <p:nvSpPr>
          <p:cNvPr id="16" name="TextBox 15">
            <a:extLst>
              <a:ext uri="{FF2B5EF4-FFF2-40B4-BE49-F238E27FC236}">
                <a16:creationId xmlns:a16="http://schemas.microsoft.com/office/drawing/2014/main" id="{B86ACDF3-6784-E904-B809-61EB8115DAC9}"/>
              </a:ext>
            </a:extLst>
          </p:cNvPr>
          <p:cNvSpPr txBox="1"/>
          <p:nvPr/>
        </p:nvSpPr>
        <p:spPr>
          <a:xfrm>
            <a:off x="3927307" y="5848538"/>
            <a:ext cx="3151825" cy="605294"/>
          </a:xfrm>
          <a:prstGeom prst="rect">
            <a:avLst/>
          </a:prstGeom>
          <a:noFill/>
        </p:spPr>
        <p:txBody>
          <a:bodyPr wrap="none" rtlCol="0">
            <a:spAutoFit/>
          </a:bodyPr>
          <a:lstStyle/>
          <a:p>
            <a:r>
              <a:rPr lang="en-GB" sz="2000">
                <a:latin typeface="Century Gothic" panose="020B0502020202020204" pitchFamily="34" charset="0"/>
              </a:rPr>
              <a:t>5. </a:t>
            </a:r>
            <a:r>
              <a:rPr lang="en-GB" sz="2000" b="1">
                <a:solidFill>
                  <a:schemeClr val="accent2">
                    <a:lumMod val="60000"/>
                    <a:lumOff val="40000"/>
                  </a:schemeClr>
                </a:solidFill>
                <a:latin typeface="Century Gothic" panose="020B0502020202020204" pitchFamily="34" charset="0"/>
              </a:rPr>
              <a:t>Cl</a:t>
            </a:r>
            <a:r>
              <a:rPr lang="en-GB" sz="2000" b="1" baseline="-25000">
                <a:solidFill>
                  <a:schemeClr val="accent2">
                    <a:lumMod val="60000"/>
                    <a:lumOff val="40000"/>
                  </a:schemeClr>
                </a:solidFill>
                <a:latin typeface="Century Gothic" panose="020B0502020202020204" pitchFamily="34" charset="0"/>
              </a:rPr>
              <a:t>2(aq) </a:t>
            </a:r>
            <a:r>
              <a:rPr lang="en-GB" sz="2000" b="1">
                <a:solidFill>
                  <a:schemeClr val="accent2">
                    <a:lumMod val="60000"/>
                    <a:lumOff val="40000"/>
                  </a:schemeClr>
                </a:solidFill>
                <a:latin typeface="Century Gothic" panose="020B0502020202020204" pitchFamily="34" charset="0"/>
              </a:rPr>
              <a:t>+ 2e</a:t>
            </a:r>
            <a:r>
              <a:rPr lang="en-GB" sz="2800" b="1" baseline="30000">
                <a:solidFill>
                  <a:schemeClr val="accent2">
                    <a:lumMod val="60000"/>
                    <a:lumOff val="40000"/>
                  </a:schemeClr>
                </a:solidFill>
                <a:latin typeface="Century Gothic" panose="020B0502020202020204" pitchFamily="34" charset="0"/>
              </a:rPr>
              <a:t>-</a:t>
            </a:r>
            <a:r>
              <a:rPr lang="en-GB" sz="2000" b="1" baseline="-25000">
                <a:solidFill>
                  <a:schemeClr val="accent2">
                    <a:lumMod val="60000"/>
                    <a:lumOff val="40000"/>
                  </a:schemeClr>
                </a:solidFill>
                <a:latin typeface="Century Gothic" panose="020B0502020202020204" pitchFamily="34" charset="0"/>
              </a:rPr>
              <a:t> </a:t>
            </a:r>
            <a:r>
              <a:rPr lang="en-GB" sz="2000" b="1">
                <a:solidFill>
                  <a:schemeClr val="accent2">
                    <a:lumMod val="60000"/>
                    <a:lumOff val="40000"/>
                  </a:schemeClr>
                </a:solidFill>
                <a:latin typeface="Century Gothic" panose="020B0502020202020204" pitchFamily="34" charset="0"/>
              </a:rPr>
              <a:t>→ 2Cl</a:t>
            </a:r>
            <a:r>
              <a:rPr lang="en-GB" sz="2800" b="1" baseline="30000">
                <a:solidFill>
                  <a:schemeClr val="accent2">
                    <a:lumMod val="60000"/>
                    <a:lumOff val="40000"/>
                  </a:schemeClr>
                </a:solidFill>
                <a:latin typeface="Century Gothic" panose="020B0502020202020204" pitchFamily="34" charset="0"/>
              </a:rPr>
              <a:t>-</a:t>
            </a:r>
            <a:r>
              <a:rPr lang="en-GB" sz="2000" b="1" baseline="-25000">
                <a:solidFill>
                  <a:schemeClr val="accent2">
                    <a:lumMod val="60000"/>
                    <a:lumOff val="40000"/>
                  </a:schemeClr>
                </a:solidFill>
                <a:latin typeface="Century Gothic" panose="020B0502020202020204" pitchFamily="34" charset="0"/>
              </a:rPr>
              <a:t>(aq) </a:t>
            </a:r>
            <a:endParaRPr lang="en-GB" sz="2000" b="1" baseline="30000">
              <a:solidFill>
                <a:schemeClr val="accent2">
                  <a:lumMod val="60000"/>
                  <a:lumOff val="40000"/>
                </a:schemeClr>
              </a:solidFill>
              <a:latin typeface="Century Gothic" panose="020B0502020202020204" pitchFamily="34" charset="0"/>
            </a:endParaRPr>
          </a:p>
          <a:p>
            <a:r>
              <a:rPr lang="en-GB" sz="2000" baseline="-25000">
                <a:latin typeface="Century Gothic" panose="020B0502020202020204" pitchFamily="34" charset="0"/>
              </a:rPr>
              <a:t>      Charge: -2             Charge: -2</a:t>
            </a:r>
          </a:p>
        </p:txBody>
      </p:sp>
    </p:spTree>
    <p:extLst>
      <p:ext uri="{BB962C8B-B14F-4D97-AF65-F5344CB8AC3E}">
        <p14:creationId xmlns:p14="http://schemas.microsoft.com/office/powerpoint/2010/main" val="1584783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P spid="11" grpId="0"/>
      <p:bldP spid="12" grpId="0"/>
      <p:bldP spid="13" grpId="0"/>
      <p:bldP spid="14" grpId="0"/>
      <p:bldP spid="15"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Activity</a:t>
            </a:r>
          </a:p>
        </p:txBody>
      </p:sp>
      <p:pic>
        <p:nvPicPr>
          <p:cNvPr id="4" name="Picture 3">
            <a:extLst>
              <a:ext uri="{FF2B5EF4-FFF2-40B4-BE49-F238E27FC236}">
                <a16:creationId xmlns:a16="http://schemas.microsoft.com/office/drawing/2014/main" id="{C33DDFAC-6660-8CFC-C5BE-A4819A7EA757}"/>
              </a:ext>
            </a:extLst>
          </p:cNvPr>
          <p:cNvPicPr>
            <a:picLocks noChangeAspect="1"/>
          </p:cNvPicPr>
          <p:nvPr/>
        </p:nvPicPr>
        <p:blipFill>
          <a:blip r:embed="rId3"/>
          <a:stretch>
            <a:fillRect/>
          </a:stretch>
        </p:blipFill>
        <p:spPr>
          <a:xfrm>
            <a:off x="158175" y="1019681"/>
            <a:ext cx="3743325" cy="5324475"/>
          </a:xfrm>
          <a:prstGeom prst="rect">
            <a:avLst/>
          </a:prstGeom>
          <a:ln>
            <a:solidFill>
              <a:schemeClr val="tx1"/>
            </a:solidFill>
          </a:ln>
        </p:spPr>
      </p:pic>
      <p:pic>
        <p:nvPicPr>
          <p:cNvPr id="7" name="Picture 6">
            <a:extLst>
              <a:ext uri="{FF2B5EF4-FFF2-40B4-BE49-F238E27FC236}">
                <a16:creationId xmlns:a16="http://schemas.microsoft.com/office/drawing/2014/main" id="{87ED65D7-329D-883C-B141-BC6D4B83ED0A}"/>
              </a:ext>
            </a:extLst>
          </p:cNvPr>
          <p:cNvPicPr>
            <a:picLocks noChangeAspect="1"/>
          </p:cNvPicPr>
          <p:nvPr/>
        </p:nvPicPr>
        <p:blipFill>
          <a:blip r:embed="rId4"/>
          <a:stretch>
            <a:fillRect/>
          </a:stretch>
        </p:blipFill>
        <p:spPr>
          <a:xfrm>
            <a:off x="3968812" y="1019681"/>
            <a:ext cx="3762375" cy="5295900"/>
          </a:xfrm>
          <a:prstGeom prst="rect">
            <a:avLst/>
          </a:prstGeom>
          <a:ln>
            <a:solidFill>
              <a:schemeClr val="tx1"/>
            </a:solidFill>
          </a:ln>
        </p:spPr>
      </p:pic>
      <p:pic>
        <p:nvPicPr>
          <p:cNvPr id="9" name="Picture 8">
            <a:extLst>
              <a:ext uri="{FF2B5EF4-FFF2-40B4-BE49-F238E27FC236}">
                <a16:creationId xmlns:a16="http://schemas.microsoft.com/office/drawing/2014/main" id="{7B7EC4DE-3F4A-C40F-A535-D07A0D34A095}"/>
              </a:ext>
            </a:extLst>
          </p:cNvPr>
          <p:cNvPicPr>
            <a:picLocks noChangeAspect="1"/>
          </p:cNvPicPr>
          <p:nvPr/>
        </p:nvPicPr>
        <p:blipFill>
          <a:blip r:embed="rId5"/>
          <a:stretch>
            <a:fillRect/>
          </a:stretch>
        </p:blipFill>
        <p:spPr>
          <a:xfrm>
            <a:off x="7798499" y="1000631"/>
            <a:ext cx="3771900" cy="5334000"/>
          </a:xfrm>
          <a:prstGeom prst="rect">
            <a:avLst/>
          </a:prstGeom>
          <a:ln>
            <a:solidFill>
              <a:schemeClr val="tx1"/>
            </a:solidFill>
          </a:ln>
        </p:spPr>
      </p:pic>
    </p:spTree>
    <p:extLst>
      <p:ext uri="{BB962C8B-B14F-4D97-AF65-F5344CB8AC3E}">
        <p14:creationId xmlns:p14="http://schemas.microsoft.com/office/powerpoint/2010/main" val="11075893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713EAE-858F-0398-3668-CAFFA1209152}"/>
              </a:ext>
            </a:extLst>
          </p:cNvPr>
          <p:cNvPicPr>
            <a:picLocks noChangeAspect="1"/>
          </p:cNvPicPr>
          <p:nvPr/>
        </p:nvPicPr>
        <p:blipFill>
          <a:blip r:embed="rId3"/>
          <a:stretch>
            <a:fillRect/>
          </a:stretch>
        </p:blipFill>
        <p:spPr>
          <a:xfrm>
            <a:off x="540000" y="888418"/>
            <a:ext cx="10729778" cy="5045453"/>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A</a:t>
            </a:r>
          </a:p>
        </p:txBody>
      </p:sp>
      <p:sp>
        <p:nvSpPr>
          <p:cNvPr id="3" name="TextBox 2">
            <a:extLst>
              <a:ext uri="{FF2B5EF4-FFF2-40B4-BE49-F238E27FC236}">
                <a16:creationId xmlns:a16="http://schemas.microsoft.com/office/drawing/2014/main" id="{4C6AE249-7959-C2EA-70DC-79D585E437FB}"/>
              </a:ext>
            </a:extLst>
          </p:cNvPr>
          <p:cNvSpPr txBox="1"/>
          <p:nvPr/>
        </p:nvSpPr>
        <p:spPr>
          <a:xfrm>
            <a:off x="1420238" y="1996529"/>
            <a:ext cx="9695792" cy="830997"/>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Half equations include electrons whereas ionic equations don’t.</a:t>
            </a:r>
          </a:p>
          <a:p>
            <a:r>
              <a:rPr lang="en-GB" sz="2400" b="1">
                <a:solidFill>
                  <a:schemeClr val="accent1"/>
                </a:solidFill>
                <a:latin typeface="Century Gothic" panose="020B0502020202020204" pitchFamily="34" charset="0"/>
              </a:rPr>
              <a:t>An ionic equation is split into half equations</a:t>
            </a:r>
          </a:p>
        </p:txBody>
      </p:sp>
      <p:sp>
        <p:nvSpPr>
          <p:cNvPr id="8" name="TextBox 7">
            <a:extLst>
              <a:ext uri="{FF2B5EF4-FFF2-40B4-BE49-F238E27FC236}">
                <a16:creationId xmlns:a16="http://schemas.microsoft.com/office/drawing/2014/main" id="{EB28FEC2-A1FA-CFC4-7505-5F50C52C2850}"/>
              </a:ext>
            </a:extLst>
          </p:cNvPr>
          <p:cNvSpPr txBox="1"/>
          <p:nvPr/>
        </p:nvSpPr>
        <p:spPr>
          <a:xfrm>
            <a:off x="1420238" y="3429000"/>
            <a:ext cx="962883" cy="461665"/>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solid</a:t>
            </a:r>
          </a:p>
        </p:txBody>
      </p:sp>
      <p:sp>
        <p:nvSpPr>
          <p:cNvPr id="5" name="TextBox 4">
            <a:extLst>
              <a:ext uri="{FF2B5EF4-FFF2-40B4-BE49-F238E27FC236}">
                <a16:creationId xmlns:a16="http://schemas.microsoft.com/office/drawing/2014/main" id="{0575A34B-0CA8-2C85-AC44-6562BB2DF207}"/>
              </a:ext>
            </a:extLst>
          </p:cNvPr>
          <p:cNvSpPr txBox="1"/>
          <p:nvPr/>
        </p:nvSpPr>
        <p:spPr>
          <a:xfrm>
            <a:off x="6631021" y="3471135"/>
            <a:ext cx="1326205" cy="461665"/>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liquid</a:t>
            </a:r>
          </a:p>
        </p:txBody>
      </p:sp>
      <p:sp>
        <p:nvSpPr>
          <p:cNvPr id="6" name="TextBox 5">
            <a:extLst>
              <a:ext uri="{FF2B5EF4-FFF2-40B4-BE49-F238E27FC236}">
                <a16:creationId xmlns:a16="http://schemas.microsoft.com/office/drawing/2014/main" id="{3555EBC3-497F-1278-695B-977D8237DA10}"/>
              </a:ext>
            </a:extLst>
          </p:cNvPr>
          <p:cNvSpPr txBox="1"/>
          <p:nvPr/>
        </p:nvSpPr>
        <p:spPr>
          <a:xfrm>
            <a:off x="1420238" y="4059084"/>
            <a:ext cx="3591284" cy="461665"/>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aqueous / solution</a:t>
            </a:r>
          </a:p>
        </p:txBody>
      </p:sp>
      <p:sp>
        <p:nvSpPr>
          <p:cNvPr id="9" name="TextBox 8">
            <a:extLst>
              <a:ext uri="{FF2B5EF4-FFF2-40B4-BE49-F238E27FC236}">
                <a16:creationId xmlns:a16="http://schemas.microsoft.com/office/drawing/2014/main" id="{113C4D3C-8D2D-5206-51CB-933BEF9FB297}"/>
              </a:ext>
            </a:extLst>
          </p:cNvPr>
          <p:cNvSpPr txBox="1"/>
          <p:nvPr/>
        </p:nvSpPr>
        <p:spPr>
          <a:xfrm>
            <a:off x="6517377" y="4055231"/>
            <a:ext cx="1326205" cy="461665"/>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gas</a:t>
            </a:r>
          </a:p>
        </p:txBody>
      </p:sp>
      <p:sp>
        <p:nvSpPr>
          <p:cNvPr id="10" name="TextBox 9">
            <a:extLst>
              <a:ext uri="{FF2B5EF4-FFF2-40B4-BE49-F238E27FC236}">
                <a16:creationId xmlns:a16="http://schemas.microsoft.com/office/drawing/2014/main" id="{B1A9CA57-F250-CC45-33B1-710289B7769D}"/>
              </a:ext>
            </a:extLst>
          </p:cNvPr>
          <p:cNvSpPr txBox="1"/>
          <p:nvPr/>
        </p:nvSpPr>
        <p:spPr>
          <a:xfrm>
            <a:off x="1420238" y="5118370"/>
            <a:ext cx="9695792" cy="830997"/>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A reaction in which oxidation and reduction take place at the same time​</a:t>
            </a:r>
          </a:p>
        </p:txBody>
      </p:sp>
    </p:spTree>
    <p:extLst>
      <p:ext uri="{BB962C8B-B14F-4D97-AF65-F5344CB8AC3E}">
        <p14:creationId xmlns:p14="http://schemas.microsoft.com/office/powerpoint/2010/main" val="64774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5" grpId="0" animBg="1"/>
      <p:bldP spid="6"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paper with text on it&#10;&#10;Description automatically generated">
            <a:extLst>
              <a:ext uri="{FF2B5EF4-FFF2-40B4-BE49-F238E27FC236}">
                <a16:creationId xmlns:a16="http://schemas.microsoft.com/office/drawing/2014/main" id="{270C6426-EBDD-1367-559E-88B1ADD5E6CC}"/>
              </a:ext>
            </a:extLst>
          </p:cNvPr>
          <p:cNvPicPr>
            <a:picLocks noChangeAspect="1"/>
          </p:cNvPicPr>
          <p:nvPr/>
        </p:nvPicPr>
        <p:blipFill>
          <a:blip r:embed="rId3"/>
          <a:stretch>
            <a:fillRect/>
          </a:stretch>
        </p:blipFill>
        <p:spPr>
          <a:xfrm>
            <a:off x="679449" y="660076"/>
            <a:ext cx="8307389" cy="5981320"/>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A</a:t>
            </a:r>
          </a:p>
        </p:txBody>
      </p:sp>
      <p:sp>
        <p:nvSpPr>
          <p:cNvPr id="3" name="TextBox 2">
            <a:extLst>
              <a:ext uri="{FF2B5EF4-FFF2-40B4-BE49-F238E27FC236}">
                <a16:creationId xmlns:a16="http://schemas.microsoft.com/office/drawing/2014/main" id="{4C6AE249-7959-C2EA-70DC-79D585E437FB}"/>
              </a:ext>
            </a:extLst>
          </p:cNvPr>
          <p:cNvSpPr txBox="1"/>
          <p:nvPr/>
        </p:nvSpPr>
        <p:spPr>
          <a:xfrm>
            <a:off x="856034" y="2185853"/>
            <a:ext cx="7762672" cy="400110"/>
          </a:xfrm>
          <a:prstGeom prst="rect">
            <a:avLst/>
          </a:prstGeom>
          <a:solidFill>
            <a:schemeClr val="bg1"/>
          </a:solidFill>
        </p:spPr>
        <p:txBody>
          <a:bodyPr wrap="square" rtlCol="0">
            <a:spAutoFit/>
          </a:bodyPr>
          <a:lstStyle/>
          <a:p>
            <a:r>
              <a:rPr lang="en-GB" sz="2000" b="1" dirty="0">
                <a:solidFill>
                  <a:schemeClr val="accent1"/>
                </a:solidFill>
                <a:latin typeface="Century Gothic" panose="020B0502020202020204" pitchFamily="34" charset="0"/>
              </a:rPr>
              <a:t>Yes, bromine is more reactive than iodine, so it displaces it</a:t>
            </a:r>
          </a:p>
        </p:txBody>
      </p:sp>
      <p:sp>
        <p:nvSpPr>
          <p:cNvPr id="8" name="TextBox 7">
            <a:extLst>
              <a:ext uri="{FF2B5EF4-FFF2-40B4-BE49-F238E27FC236}">
                <a16:creationId xmlns:a16="http://schemas.microsoft.com/office/drawing/2014/main" id="{EB28FEC2-A1FA-CFC4-7505-5F50C52C2850}"/>
              </a:ext>
            </a:extLst>
          </p:cNvPr>
          <p:cNvSpPr txBox="1"/>
          <p:nvPr/>
        </p:nvSpPr>
        <p:spPr>
          <a:xfrm>
            <a:off x="856034" y="3107520"/>
            <a:ext cx="7918315" cy="707886"/>
          </a:xfrm>
          <a:prstGeom prst="rect">
            <a:avLst/>
          </a:prstGeom>
          <a:solidFill>
            <a:schemeClr val="bg1"/>
          </a:solidFill>
        </p:spPr>
        <p:txBody>
          <a:bodyPr wrap="square" rtlCol="0">
            <a:spAutoFit/>
          </a:bodyPr>
          <a:lstStyle/>
          <a:p>
            <a:r>
              <a:rPr lang="en-GB" sz="2000" b="1">
                <a:solidFill>
                  <a:schemeClr val="accent1"/>
                </a:solidFill>
                <a:latin typeface="Century Gothic" panose="020B0502020202020204" pitchFamily="34" charset="0"/>
              </a:rPr>
              <a:t>Bromine atoms are being reduced.</a:t>
            </a:r>
          </a:p>
          <a:p>
            <a:r>
              <a:rPr lang="en-GB" sz="2000" b="1">
                <a:solidFill>
                  <a:schemeClr val="accent1"/>
                </a:solidFill>
                <a:latin typeface="Century Gothic" panose="020B0502020202020204" pitchFamily="34" charset="0"/>
              </a:rPr>
              <a:t>Iodine ions are being oxidised.</a:t>
            </a:r>
          </a:p>
        </p:txBody>
      </p:sp>
      <p:sp>
        <p:nvSpPr>
          <p:cNvPr id="12" name="TextBox 11">
            <a:extLst>
              <a:ext uri="{FF2B5EF4-FFF2-40B4-BE49-F238E27FC236}">
                <a16:creationId xmlns:a16="http://schemas.microsoft.com/office/drawing/2014/main" id="{88405298-24A6-99BA-BFC8-572E79F442C6}"/>
              </a:ext>
            </a:extLst>
          </p:cNvPr>
          <p:cNvSpPr txBox="1"/>
          <p:nvPr/>
        </p:nvSpPr>
        <p:spPr>
          <a:xfrm>
            <a:off x="856034" y="4152487"/>
            <a:ext cx="7918315" cy="707886"/>
          </a:xfrm>
          <a:prstGeom prst="rect">
            <a:avLst/>
          </a:prstGeom>
          <a:solidFill>
            <a:schemeClr val="bg1"/>
          </a:solidFill>
        </p:spPr>
        <p:txBody>
          <a:bodyPr wrap="square" rtlCol="0">
            <a:spAutoFit/>
          </a:bodyPr>
          <a:lstStyle/>
          <a:p>
            <a:r>
              <a:rPr lang="en-GB" sz="2000" b="1">
                <a:solidFill>
                  <a:schemeClr val="accent1"/>
                </a:solidFill>
                <a:latin typeface="Century Gothic" panose="020B0502020202020204" pitchFamily="34" charset="0"/>
              </a:rPr>
              <a:t>Yes, because both reduction and oxidation are happening in the reaction.</a:t>
            </a:r>
          </a:p>
        </p:txBody>
      </p:sp>
      <p:sp>
        <p:nvSpPr>
          <p:cNvPr id="13" name="TextBox 12">
            <a:extLst>
              <a:ext uri="{FF2B5EF4-FFF2-40B4-BE49-F238E27FC236}">
                <a16:creationId xmlns:a16="http://schemas.microsoft.com/office/drawing/2014/main" id="{9983415A-6222-ECCC-A425-DFC64256C17F}"/>
              </a:ext>
            </a:extLst>
          </p:cNvPr>
          <p:cNvSpPr txBox="1"/>
          <p:nvPr/>
        </p:nvSpPr>
        <p:spPr>
          <a:xfrm>
            <a:off x="856034" y="6333841"/>
            <a:ext cx="7918315" cy="400110"/>
          </a:xfrm>
          <a:prstGeom prst="rect">
            <a:avLst/>
          </a:prstGeom>
          <a:solidFill>
            <a:schemeClr val="bg1"/>
          </a:solidFill>
        </p:spPr>
        <p:txBody>
          <a:bodyPr wrap="square" rtlCol="0">
            <a:spAutoFit/>
          </a:bodyPr>
          <a:lstStyle/>
          <a:p>
            <a:r>
              <a:rPr lang="en-GB" sz="2000" b="1">
                <a:solidFill>
                  <a:schemeClr val="accent2">
                    <a:lumMod val="60000"/>
                    <a:lumOff val="40000"/>
                  </a:schemeClr>
                </a:solidFill>
                <a:latin typeface="Century Gothic" panose="020B0502020202020204" pitchFamily="34" charset="0"/>
              </a:rPr>
              <a:t>2I</a:t>
            </a:r>
            <a:r>
              <a:rPr lang="en-GB" sz="2800" b="1" baseline="30000">
                <a:solidFill>
                  <a:schemeClr val="accent2">
                    <a:lumMod val="60000"/>
                    <a:lumOff val="40000"/>
                  </a:schemeClr>
                </a:solidFill>
                <a:latin typeface="Century Gothic" panose="020B0502020202020204" pitchFamily="34" charset="0"/>
              </a:rPr>
              <a:t>-</a:t>
            </a:r>
            <a:r>
              <a:rPr lang="en-GB" sz="2000" b="1" baseline="30000">
                <a:solidFill>
                  <a:schemeClr val="accent2">
                    <a:lumMod val="60000"/>
                    <a:lumOff val="40000"/>
                  </a:schemeClr>
                </a:solidFill>
                <a:latin typeface="Century Gothic" panose="020B0502020202020204" pitchFamily="34" charset="0"/>
              </a:rPr>
              <a:t> </a:t>
            </a:r>
            <a:r>
              <a:rPr lang="en-GB" sz="2000" b="1" baseline="-25000">
                <a:solidFill>
                  <a:schemeClr val="accent2">
                    <a:lumMod val="60000"/>
                    <a:lumOff val="40000"/>
                  </a:schemeClr>
                </a:solidFill>
                <a:latin typeface="Century Gothic" panose="020B0502020202020204" pitchFamily="34" charset="0"/>
              </a:rPr>
              <a:t>(aq)  </a:t>
            </a:r>
            <a:r>
              <a:rPr lang="en-GB" sz="2000" b="1">
                <a:solidFill>
                  <a:schemeClr val="accent2">
                    <a:lumMod val="60000"/>
                    <a:lumOff val="40000"/>
                  </a:schemeClr>
                </a:solidFill>
                <a:latin typeface="Century Gothic" panose="020B0502020202020204" pitchFamily="34" charset="0"/>
              </a:rPr>
              <a:t>→ I</a:t>
            </a:r>
            <a:r>
              <a:rPr lang="en-GB" sz="2000" b="1" baseline="-25000">
                <a:solidFill>
                  <a:schemeClr val="accent2">
                    <a:lumMod val="60000"/>
                    <a:lumOff val="40000"/>
                  </a:schemeClr>
                </a:solidFill>
                <a:latin typeface="Century Gothic" panose="020B0502020202020204" pitchFamily="34" charset="0"/>
              </a:rPr>
              <a:t>2(s) </a:t>
            </a:r>
            <a:r>
              <a:rPr lang="en-GB" sz="2000" b="1">
                <a:solidFill>
                  <a:schemeClr val="accent2">
                    <a:lumMod val="60000"/>
                    <a:lumOff val="40000"/>
                  </a:schemeClr>
                </a:solidFill>
                <a:latin typeface="Century Gothic" panose="020B0502020202020204" pitchFamily="34" charset="0"/>
              </a:rPr>
              <a:t>+ 2e</a:t>
            </a:r>
            <a:r>
              <a:rPr lang="en-GB" sz="2000" b="1" baseline="30000">
                <a:solidFill>
                  <a:schemeClr val="accent2">
                    <a:lumMod val="60000"/>
                    <a:lumOff val="40000"/>
                  </a:schemeClr>
                </a:solidFill>
                <a:latin typeface="Century Gothic" panose="020B0502020202020204" pitchFamily="34" charset="0"/>
              </a:rPr>
              <a:t>-</a:t>
            </a:r>
            <a:endParaRPr lang="en-GB" sz="2000" b="1">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160591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2"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784840" cy="60631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Writing Half Equations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Define oxidation in terms of electrons. </a:t>
            </a:r>
            <a:endParaRPr lang="en-GB" sz="2400" b="0" i="0" u="none" strike="noStrike" cap="none" dirty="0">
              <a:solidFill>
                <a:schemeClr val="dk1"/>
              </a:solidFill>
              <a:latin typeface="Century Gothic"/>
              <a:ea typeface="Century Gothic"/>
              <a:cs typeface="Century Gothic"/>
              <a:sym typeface="Century Gothic"/>
            </a:endParaRPr>
          </a:p>
          <a:p>
            <a:pPr marL="609600" marR="0" lvl="0" indent="-457200" algn="l" rtl="0">
              <a:lnSpc>
                <a:spcPct val="100000"/>
              </a:lnSpc>
              <a:spcBef>
                <a:spcPts val="0"/>
              </a:spcBef>
              <a:spcAft>
                <a:spcPts val="0"/>
              </a:spcAft>
              <a:buClr>
                <a:schemeClr val="dk1"/>
              </a:buClr>
              <a:buSzPts val="2400"/>
              <a:buFont typeface="+mj-lt"/>
              <a:buAutoNum type="arabicPeriod"/>
            </a:pP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Define reduction in terms of electrons.</a:t>
            </a:r>
          </a:p>
          <a:p>
            <a:pPr marL="457200" marR="0" lvl="0" indent="-457200" algn="l" rtl="0">
              <a:lnSpc>
                <a:spcPct val="100000"/>
              </a:lnSpc>
              <a:spcBef>
                <a:spcPts val="0"/>
              </a:spcBef>
              <a:spcAft>
                <a:spcPts val="0"/>
              </a:spcAft>
              <a:buClr>
                <a:schemeClr val="dk1"/>
              </a:buClr>
              <a:buSzPts val="2400"/>
              <a:buFont typeface="+mj-lt"/>
              <a:buAutoNum type="arabicPeriod"/>
            </a:pP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True or false? A more reactive metal is more likely to form positive ions.</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Sodium atoms (Na) are oxidised to Na</a:t>
            </a:r>
            <a:r>
              <a:rPr lang="en-GB" sz="2400" baseline="30000" dirty="0">
                <a:solidFill>
                  <a:schemeClr val="dk1"/>
                </a:solidFill>
                <a:latin typeface="Century Gothic"/>
                <a:ea typeface="Century Gothic"/>
                <a:cs typeface="Century Gothic"/>
                <a:sym typeface="Century Gothic"/>
              </a:rPr>
              <a:t>+ </a:t>
            </a:r>
            <a:r>
              <a:rPr lang="en-GB" sz="2400" dirty="0">
                <a:solidFill>
                  <a:schemeClr val="dk1"/>
                </a:solidFill>
                <a:latin typeface="Century Gothic"/>
                <a:ea typeface="Century Gothic"/>
                <a:cs typeface="Century Gothic"/>
                <a:sym typeface="Century Gothic"/>
              </a:rPr>
              <a:t>ions in a reaction. Why is this an oxidation reaction?</a:t>
            </a: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Complete the general word equation to show the product of a reaction between a metal and oxygen. Metal + oxygen →</a:t>
            </a:r>
          </a:p>
          <a:p>
            <a:pPr marR="0" lvl="0" algn="l" rtl="0">
              <a:lnSpc>
                <a:spcPct val="100000"/>
              </a:lnSpc>
              <a:spcBef>
                <a:spcPts val="0"/>
              </a:spcBef>
              <a:spcAft>
                <a:spcPts val="0"/>
              </a:spcAft>
              <a:buClr>
                <a:schemeClr val="dk1"/>
              </a:buClr>
              <a:buSzPts val="2400"/>
            </a:pPr>
            <a:endParaRPr sz="1400" b="0" i="0" u="none" strike="noStrike" cap="none" dirty="0">
              <a:solidFill>
                <a:srgbClr val="000000"/>
              </a:solidFill>
              <a:latin typeface="Arial"/>
              <a:ea typeface="Arial"/>
              <a:cs typeface="Arial"/>
              <a:sym typeface="Arial"/>
            </a:endParaRPr>
          </a:p>
        </p:txBody>
      </p:sp>
      <p:sp>
        <p:nvSpPr>
          <p:cNvPr id="9" name="Google Shape;101;p1">
            <a:extLst>
              <a:ext uri="{FF2B5EF4-FFF2-40B4-BE49-F238E27FC236}">
                <a16:creationId xmlns:a16="http://schemas.microsoft.com/office/drawing/2014/main" id="{4654A9D9-6C37-6043-966A-926AD886CE54}"/>
              </a:ext>
            </a:extLst>
          </p:cNvPr>
          <p:cNvSpPr txBox="1"/>
          <p:nvPr/>
        </p:nvSpPr>
        <p:spPr>
          <a:xfrm>
            <a:off x="819462" y="1976868"/>
            <a:ext cx="1011724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accent2">
                    <a:lumMod val="60000"/>
                    <a:lumOff val="40000"/>
                  </a:schemeClr>
                </a:solidFill>
                <a:latin typeface="Century Gothic"/>
                <a:ea typeface="Century Gothic"/>
                <a:cs typeface="Century Gothic"/>
                <a:sym typeface="Century Gothic"/>
              </a:rPr>
              <a:t>Oxidation is the loss of electrons</a:t>
            </a:r>
            <a:endParaRPr sz="1400" b="1" i="0" u="none" strike="noStrike" cap="none">
              <a:solidFill>
                <a:schemeClr val="accent2">
                  <a:lumMod val="60000"/>
                  <a:lumOff val="40000"/>
                </a:schemeClr>
              </a:solidFill>
              <a:latin typeface="Arial"/>
              <a:ea typeface="Arial"/>
              <a:cs typeface="Arial"/>
              <a:sym typeface="Arial"/>
            </a:endParaRPr>
          </a:p>
        </p:txBody>
      </p:sp>
      <p:sp>
        <p:nvSpPr>
          <p:cNvPr id="10" name="Google Shape;102;p1">
            <a:extLst>
              <a:ext uri="{FF2B5EF4-FFF2-40B4-BE49-F238E27FC236}">
                <a16:creationId xmlns:a16="http://schemas.microsoft.com/office/drawing/2014/main" id="{7007BDE7-78B3-F74C-9793-1F982B884727}"/>
              </a:ext>
            </a:extLst>
          </p:cNvPr>
          <p:cNvSpPr txBox="1"/>
          <p:nvPr/>
        </p:nvSpPr>
        <p:spPr>
          <a:xfrm>
            <a:off x="819462" y="2710612"/>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accent2">
                    <a:lumMod val="60000"/>
                    <a:lumOff val="40000"/>
                  </a:schemeClr>
                </a:solidFill>
                <a:latin typeface="Century Gothic"/>
                <a:ea typeface="Century Gothic"/>
                <a:cs typeface="Century Gothic"/>
                <a:sym typeface="Century Gothic"/>
              </a:rPr>
              <a:t>Reduction is the gain of electrons</a:t>
            </a:r>
            <a:endParaRPr sz="1400" b="1" i="0" u="none" strike="noStrike" cap="none">
              <a:solidFill>
                <a:schemeClr val="accent2">
                  <a:lumMod val="60000"/>
                  <a:lumOff val="40000"/>
                </a:schemeClr>
              </a:solidFill>
              <a:latin typeface="Arial"/>
              <a:ea typeface="Arial"/>
              <a:cs typeface="Arial"/>
              <a:sym typeface="Arial"/>
            </a:endParaRPr>
          </a:p>
        </p:txBody>
      </p:sp>
      <p:sp>
        <p:nvSpPr>
          <p:cNvPr id="11" name="Google Shape;103;p1">
            <a:extLst>
              <a:ext uri="{FF2B5EF4-FFF2-40B4-BE49-F238E27FC236}">
                <a16:creationId xmlns:a16="http://schemas.microsoft.com/office/drawing/2014/main" id="{F230D780-A99A-B54A-8195-1ED9B4CEFD7D}"/>
              </a:ext>
            </a:extLst>
          </p:cNvPr>
          <p:cNvSpPr txBox="1"/>
          <p:nvPr/>
        </p:nvSpPr>
        <p:spPr>
          <a:xfrm>
            <a:off x="819462" y="3770820"/>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accent2">
                    <a:lumMod val="60000"/>
                    <a:lumOff val="40000"/>
                  </a:schemeClr>
                </a:solidFill>
                <a:latin typeface="Century Gothic"/>
                <a:ea typeface="Century Gothic"/>
                <a:cs typeface="Century Gothic"/>
                <a:sym typeface="Century Gothic"/>
              </a:rPr>
              <a:t>True</a:t>
            </a:r>
            <a:endParaRPr sz="1400" b="1" i="0" u="none" strike="noStrike" cap="none">
              <a:solidFill>
                <a:schemeClr val="accent2">
                  <a:lumMod val="60000"/>
                  <a:lumOff val="40000"/>
                </a:schemeClr>
              </a:solidFill>
              <a:latin typeface="Arial"/>
              <a:ea typeface="Arial"/>
              <a:cs typeface="Arial"/>
              <a:sym typeface="Arial"/>
            </a:endParaRPr>
          </a:p>
        </p:txBody>
      </p:sp>
      <p:sp>
        <p:nvSpPr>
          <p:cNvPr id="12" name="Google Shape;103;p1">
            <a:extLst>
              <a:ext uri="{FF2B5EF4-FFF2-40B4-BE49-F238E27FC236}">
                <a16:creationId xmlns:a16="http://schemas.microsoft.com/office/drawing/2014/main" id="{C57369B5-7BE9-B34A-AE7A-6E61CE89FF40}"/>
              </a:ext>
            </a:extLst>
          </p:cNvPr>
          <p:cNvSpPr txBox="1"/>
          <p:nvPr/>
        </p:nvSpPr>
        <p:spPr>
          <a:xfrm>
            <a:off x="819462" y="4908784"/>
            <a:ext cx="1101693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accent2">
                    <a:lumMod val="60000"/>
                    <a:lumOff val="40000"/>
                  </a:schemeClr>
                </a:solidFill>
                <a:latin typeface="Century Gothic"/>
                <a:ea typeface="Century Gothic"/>
                <a:cs typeface="Century Gothic"/>
                <a:sym typeface="Century Gothic"/>
              </a:rPr>
              <a:t>This is an oxidation reaction because the sodium atom lost an electron.</a:t>
            </a:r>
            <a:endParaRPr sz="1400" b="1" i="0" u="none" strike="noStrike" cap="none">
              <a:solidFill>
                <a:schemeClr val="accent2">
                  <a:lumMod val="60000"/>
                  <a:lumOff val="40000"/>
                </a:schemeClr>
              </a:solidFill>
              <a:latin typeface="Arial"/>
              <a:ea typeface="Arial"/>
              <a:cs typeface="Arial"/>
              <a:sym typeface="Arial"/>
            </a:endParaRPr>
          </a:p>
        </p:txBody>
      </p:sp>
      <p:sp>
        <p:nvSpPr>
          <p:cNvPr id="13" name="Google Shape;103;p1">
            <a:extLst>
              <a:ext uri="{FF2B5EF4-FFF2-40B4-BE49-F238E27FC236}">
                <a16:creationId xmlns:a16="http://schemas.microsoft.com/office/drawing/2014/main" id="{8763EA1F-D884-B946-9EA6-0EF7183610B9}"/>
              </a:ext>
            </a:extLst>
          </p:cNvPr>
          <p:cNvSpPr txBox="1"/>
          <p:nvPr/>
        </p:nvSpPr>
        <p:spPr>
          <a:xfrm>
            <a:off x="819462" y="5983128"/>
            <a:ext cx="7646635" cy="523180"/>
          </a:xfrm>
          <a:prstGeom prst="rect">
            <a:avLst/>
          </a:prstGeom>
          <a:noFill/>
          <a:ln>
            <a:noFill/>
          </a:ln>
        </p:spPr>
        <p:txBody>
          <a:bodyPr spcFirstLastPara="1" wrap="square" lIns="91425" tIns="45700" rIns="91425" bIns="45700" anchor="t" anchorCtr="0">
            <a:spAutoFit/>
          </a:bodyPr>
          <a:lstStyle/>
          <a:p>
            <a:pPr>
              <a:buClr>
                <a:srgbClr val="000000"/>
              </a:buClr>
              <a:buSzPts val="2400"/>
            </a:pPr>
            <a:r>
              <a:rPr lang="en-GB" sz="2400" b="1">
                <a:solidFill>
                  <a:schemeClr val="accent2">
                    <a:lumMod val="60000"/>
                    <a:lumOff val="40000"/>
                  </a:schemeClr>
                </a:solidFill>
                <a:latin typeface="Century Gothic"/>
                <a:ea typeface="Century Gothic"/>
                <a:cs typeface="Century Gothic"/>
                <a:sym typeface="Century Gothic"/>
              </a:rPr>
              <a:t>Metal + oxygen </a:t>
            </a:r>
            <a:r>
              <a:rPr lang="en-GB" sz="2800" b="1">
                <a:solidFill>
                  <a:schemeClr val="accent2">
                    <a:lumMod val="60000"/>
                    <a:lumOff val="40000"/>
                  </a:schemeClr>
                </a:solidFill>
                <a:latin typeface="Century Gothic"/>
                <a:ea typeface="Century Gothic"/>
                <a:cs typeface="Century Gothic"/>
                <a:sym typeface="Century Gothic"/>
              </a:rPr>
              <a:t>→</a:t>
            </a:r>
            <a:r>
              <a:rPr lang="en-GB" sz="2400" b="1">
                <a:solidFill>
                  <a:schemeClr val="accent2">
                    <a:lumMod val="60000"/>
                    <a:lumOff val="40000"/>
                  </a:schemeClr>
                </a:solidFill>
                <a:latin typeface="Century Gothic"/>
                <a:ea typeface="Century Gothic"/>
                <a:cs typeface="Century Gothic"/>
                <a:sym typeface="Century Gothic"/>
              </a:rPr>
              <a:t> </a:t>
            </a:r>
            <a:r>
              <a:rPr lang="en-GB" sz="2400" b="1" i="0" u="none" strike="noStrike" cap="none">
                <a:solidFill>
                  <a:schemeClr val="accent2">
                    <a:lumMod val="60000"/>
                    <a:lumOff val="40000"/>
                  </a:schemeClr>
                </a:solidFill>
                <a:latin typeface="Century Gothic"/>
                <a:ea typeface="Century Gothic"/>
                <a:cs typeface="Century Gothic"/>
                <a:sym typeface="Century Gothic"/>
              </a:rPr>
              <a:t>metal oxide</a:t>
            </a:r>
            <a:endParaRPr sz="1400" b="1" i="0" u="none" strike="noStrike" cap="none">
              <a:solidFill>
                <a:schemeClr val="accent2">
                  <a:lumMod val="60000"/>
                  <a:lumOff val="40000"/>
                </a:schemeClr>
              </a:solidFill>
              <a:latin typeface="Arial"/>
              <a:ea typeface="Arial"/>
              <a:cs typeface="Arial"/>
              <a:sym typeface="Arial"/>
            </a:endParaRPr>
          </a:p>
        </p:txBody>
      </p:sp>
      <p:pic>
        <p:nvPicPr>
          <p:cNvPr id="2" name="Picture 1" descr="A picture containing clipart&#10;&#10;Description automatically generated">
            <a:extLst>
              <a:ext uri="{FF2B5EF4-FFF2-40B4-BE49-F238E27FC236}">
                <a16:creationId xmlns:a16="http://schemas.microsoft.com/office/drawing/2014/main" id="{1B651546-E0DD-B36B-435C-53FBD9D6EB4A}"/>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66614" y="5793162"/>
            <a:ext cx="1121360" cy="536108"/>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5756A88-F21B-C2DA-223D-7DC21DAE4FFB}"/>
              </a:ext>
            </a:extLst>
          </p:cNvPr>
          <p:cNvSpPr/>
          <p:nvPr/>
        </p:nvSpPr>
        <p:spPr>
          <a:xfrm>
            <a:off x="551444" y="3892929"/>
            <a:ext cx="10693722" cy="27475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AB274269-C84C-905A-C916-ACF33B6CD6B3}"/>
              </a:ext>
            </a:extLst>
          </p:cNvPr>
          <p:cNvPicPr>
            <a:picLocks noChangeAspect="1"/>
          </p:cNvPicPr>
          <p:nvPr/>
        </p:nvPicPr>
        <p:blipFill rotWithShape="1">
          <a:blip r:embed="rId3"/>
          <a:srcRect b="37707"/>
          <a:stretch/>
        </p:blipFill>
        <p:spPr>
          <a:xfrm>
            <a:off x="540000" y="720000"/>
            <a:ext cx="10705166" cy="3211498"/>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B</a:t>
            </a:r>
          </a:p>
        </p:txBody>
      </p:sp>
      <p:sp>
        <p:nvSpPr>
          <p:cNvPr id="21" name="TextBox 20">
            <a:extLst>
              <a:ext uri="{FF2B5EF4-FFF2-40B4-BE49-F238E27FC236}">
                <a16:creationId xmlns:a16="http://schemas.microsoft.com/office/drawing/2014/main" id="{70B5EBDE-2F3E-7C86-7E54-15E0DFA31AAA}"/>
              </a:ext>
            </a:extLst>
          </p:cNvPr>
          <p:cNvSpPr txBox="1"/>
          <p:nvPr/>
        </p:nvSpPr>
        <p:spPr>
          <a:xfrm>
            <a:off x="1740902" y="3931498"/>
            <a:ext cx="2549096" cy="461665"/>
          </a:xfrm>
          <a:prstGeom prst="rect">
            <a:avLst/>
          </a:prstGeom>
          <a:solidFill>
            <a:schemeClr val="bg1"/>
          </a:solidFill>
        </p:spPr>
        <p:txBody>
          <a:bodyPr wrap="square" rtlCol="0">
            <a:spAutoFit/>
          </a:bodyPr>
          <a:lstStyle/>
          <a:p>
            <a:r>
              <a:rPr lang="en-GB" sz="2400" b="1" u="sng">
                <a:solidFill>
                  <a:schemeClr val="accent2">
                    <a:lumMod val="60000"/>
                    <a:lumOff val="40000"/>
                  </a:schemeClr>
                </a:solidFill>
                <a:latin typeface="Century Gothic" panose="020B0502020202020204" pitchFamily="34" charset="0"/>
              </a:rPr>
              <a:t>fluorine</a:t>
            </a:r>
            <a:endParaRPr lang="en-GB" sz="2400" b="1" u="sng" baseline="-25000">
              <a:solidFill>
                <a:schemeClr val="accent2">
                  <a:lumMod val="60000"/>
                  <a:lumOff val="40000"/>
                </a:schemeClr>
              </a:solidFill>
            </a:endParaRPr>
          </a:p>
        </p:txBody>
      </p:sp>
      <p:sp>
        <p:nvSpPr>
          <p:cNvPr id="22" name="TextBox 21">
            <a:extLst>
              <a:ext uri="{FF2B5EF4-FFF2-40B4-BE49-F238E27FC236}">
                <a16:creationId xmlns:a16="http://schemas.microsoft.com/office/drawing/2014/main" id="{CE938912-1E2B-E28D-2B7C-1556601C9464}"/>
              </a:ext>
            </a:extLst>
          </p:cNvPr>
          <p:cNvSpPr txBox="1"/>
          <p:nvPr/>
        </p:nvSpPr>
        <p:spPr>
          <a:xfrm>
            <a:off x="2346310" y="4393163"/>
            <a:ext cx="3887377" cy="46166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F</a:t>
            </a:r>
            <a:r>
              <a:rPr lang="en-GB" sz="2400" b="1" baseline="-25000">
                <a:solidFill>
                  <a:schemeClr val="accent2">
                    <a:lumMod val="60000"/>
                    <a:lumOff val="40000"/>
                  </a:schemeClr>
                </a:solidFill>
                <a:latin typeface="Century Gothic" panose="020B0502020202020204" pitchFamily="34" charset="0"/>
              </a:rPr>
              <a:t>2(g) </a:t>
            </a:r>
            <a:r>
              <a:rPr lang="en-GB" sz="2400" b="1">
                <a:solidFill>
                  <a:schemeClr val="accent2">
                    <a:lumMod val="60000"/>
                    <a:lumOff val="40000"/>
                  </a:schemeClr>
                </a:solidFill>
                <a:latin typeface="Century Gothic" panose="020B0502020202020204" pitchFamily="34" charset="0"/>
              </a:rPr>
              <a:t>→ 2F</a:t>
            </a:r>
            <a:r>
              <a:rPr lang="en-GB" sz="2400" b="1" baseline="30000">
                <a:solidFill>
                  <a:schemeClr val="accent2">
                    <a:lumMod val="60000"/>
                    <a:lumOff val="40000"/>
                  </a:schemeClr>
                </a:solidFill>
                <a:latin typeface="Century Gothic" panose="020B0502020202020204" pitchFamily="34" charset="0"/>
              </a:rPr>
              <a:t>-</a:t>
            </a:r>
            <a:r>
              <a:rPr lang="en-GB" sz="2400" b="1" baseline="-25000">
                <a:solidFill>
                  <a:schemeClr val="accent2">
                    <a:lumMod val="60000"/>
                    <a:lumOff val="40000"/>
                  </a:schemeClr>
                </a:solidFill>
                <a:latin typeface="Century Gothic" panose="020B0502020202020204" pitchFamily="34" charset="0"/>
              </a:rPr>
              <a:t>(aq)</a:t>
            </a:r>
            <a:endParaRPr lang="en-GB" sz="2400" b="1" baseline="-25000">
              <a:solidFill>
                <a:schemeClr val="accent2">
                  <a:lumMod val="60000"/>
                  <a:lumOff val="40000"/>
                </a:schemeClr>
              </a:solidFill>
            </a:endParaRPr>
          </a:p>
        </p:txBody>
      </p:sp>
      <p:sp>
        <p:nvSpPr>
          <p:cNvPr id="23" name="TextBox 22">
            <a:extLst>
              <a:ext uri="{FF2B5EF4-FFF2-40B4-BE49-F238E27FC236}">
                <a16:creationId xmlns:a16="http://schemas.microsoft.com/office/drawing/2014/main" id="{3EB9818F-35EB-E6B6-395C-1313475F73D2}"/>
              </a:ext>
            </a:extLst>
          </p:cNvPr>
          <p:cNvSpPr txBox="1"/>
          <p:nvPr/>
        </p:nvSpPr>
        <p:spPr>
          <a:xfrm>
            <a:off x="1754936" y="4812128"/>
            <a:ext cx="4335575" cy="46166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2 atoms</a:t>
            </a:r>
            <a:r>
              <a:rPr lang="en-GB" sz="2400" b="1" baseline="-25000">
                <a:solidFill>
                  <a:schemeClr val="accent2">
                    <a:lumMod val="60000"/>
                    <a:lumOff val="40000"/>
                  </a:schemeClr>
                </a:solidFill>
                <a:latin typeface="Century Gothic" panose="020B0502020202020204" pitchFamily="34" charset="0"/>
              </a:rPr>
              <a:t> </a:t>
            </a:r>
            <a:r>
              <a:rPr lang="en-GB" sz="2400" b="1">
                <a:solidFill>
                  <a:schemeClr val="accent2">
                    <a:lumMod val="60000"/>
                    <a:lumOff val="40000"/>
                  </a:schemeClr>
                </a:solidFill>
                <a:latin typeface="Century Gothic" panose="020B0502020202020204" pitchFamily="34" charset="0"/>
              </a:rPr>
              <a:t>→ 2 ions</a:t>
            </a:r>
            <a:endParaRPr lang="en-GB" sz="2400" b="1" baseline="-25000">
              <a:solidFill>
                <a:schemeClr val="accent2">
                  <a:lumMod val="60000"/>
                  <a:lumOff val="40000"/>
                </a:schemeClr>
              </a:solidFill>
            </a:endParaRPr>
          </a:p>
        </p:txBody>
      </p:sp>
      <p:sp>
        <p:nvSpPr>
          <p:cNvPr id="24" name="TextBox 23">
            <a:extLst>
              <a:ext uri="{FF2B5EF4-FFF2-40B4-BE49-F238E27FC236}">
                <a16:creationId xmlns:a16="http://schemas.microsoft.com/office/drawing/2014/main" id="{7BA735A6-2EDF-CB0D-DC08-5B9261AA859B}"/>
              </a:ext>
            </a:extLst>
          </p:cNvPr>
          <p:cNvSpPr txBox="1"/>
          <p:nvPr/>
        </p:nvSpPr>
        <p:spPr>
          <a:xfrm>
            <a:off x="1453071" y="5273793"/>
            <a:ext cx="4335575" cy="46166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charge: 0 → charge: -2</a:t>
            </a:r>
            <a:endParaRPr lang="en-GB" sz="2400" b="1" baseline="-25000">
              <a:solidFill>
                <a:schemeClr val="accent2">
                  <a:lumMod val="60000"/>
                  <a:lumOff val="40000"/>
                </a:schemeClr>
              </a:solidFill>
            </a:endParaRPr>
          </a:p>
        </p:txBody>
      </p:sp>
      <p:grpSp>
        <p:nvGrpSpPr>
          <p:cNvPr id="27" name="Group 26">
            <a:extLst>
              <a:ext uri="{FF2B5EF4-FFF2-40B4-BE49-F238E27FC236}">
                <a16:creationId xmlns:a16="http://schemas.microsoft.com/office/drawing/2014/main" id="{5E05D3AF-81BE-9232-7EA3-528994022DDA}"/>
              </a:ext>
            </a:extLst>
          </p:cNvPr>
          <p:cNvGrpSpPr/>
          <p:nvPr/>
        </p:nvGrpSpPr>
        <p:grpSpPr>
          <a:xfrm>
            <a:off x="1379266" y="5681770"/>
            <a:ext cx="4409379" cy="869642"/>
            <a:chOff x="281061" y="5681770"/>
            <a:chExt cx="4409379" cy="869642"/>
          </a:xfrm>
        </p:grpSpPr>
        <p:sp>
          <p:nvSpPr>
            <p:cNvPr id="25" name="TextBox 24">
              <a:extLst>
                <a:ext uri="{FF2B5EF4-FFF2-40B4-BE49-F238E27FC236}">
                  <a16:creationId xmlns:a16="http://schemas.microsoft.com/office/drawing/2014/main" id="{27E5158B-77AB-B00E-DC50-C770DF1545B3}"/>
                </a:ext>
              </a:extLst>
            </p:cNvPr>
            <p:cNvSpPr txBox="1"/>
            <p:nvPr/>
          </p:nvSpPr>
          <p:spPr>
            <a:xfrm>
              <a:off x="354865" y="5681770"/>
              <a:ext cx="4335575" cy="46166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Br</a:t>
              </a:r>
              <a:r>
                <a:rPr lang="en-GB" sz="2400" b="1" baseline="-25000">
                  <a:solidFill>
                    <a:srgbClr val="586EC0"/>
                  </a:solidFill>
                  <a:latin typeface="Century Gothic" panose="020B0502020202020204" pitchFamily="34" charset="0"/>
                </a:rPr>
                <a:t>2</a:t>
              </a:r>
              <a:r>
                <a:rPr lang="en-GB" sz="2400" baseline="-25000">
                  <a:latin typeface="Century Gothic" panose="020B0502020202020204" pitchFamily="34" charset="0"/>
                </a:rPr>
                <a:t> </a:t>
              </a:r>
              <a:r>
                <a:rPr lang="en-GB" sz="2400" b="1" baseline="-25000">
                  <a:solidFill>
                    <a:schemeClr val="accent2">
                      <a:lumMod val="60000"/>
                      <a:lumOff val="40000"/>
                    </a:schemeClr>
                  </a:solidFill>
                  <a:latin typeface="Century Gothic" panose="020B0502020202020204" pitchFamily="34" charset="0"/>
                </a:rPr>
                <a:t>(s) </a:t>
              </a:r>
              <a:r>
                <a:rPr lang="en-GB" sz="2400" b="1">
                  <a:solidFill>
                    <a:schemeClr val="accent2">
                      <a:lumMod val="60000"/>
                      <a:lumOff val="40000"/>
                    </a:schemeClr>
                  </a:solidFill>
                  <a:latin typeface="Century Gothic" panose="020B0502020202020204" pitchFamily="34" charset="0"/>
                </a:rPr>
                <a:t>+</a:t>
              </a:r>
              <a:r>
                <a:rPr lang="en-GB" sz="2400" b="1" baseline="-25000">
                  <a:solidFill>
                    <a:schemeClr val="accent2">
                      <a:lumMod val="60000"/>
                      <a:lumOff val="40000"/>
                    </a:schemeClr>
                  </a:solidFill>
                  <a:latin typeface="Century Gothic" panose="020B0502020202020204" pitchFamily="34" charset="0"/>
                </a:rPr>
                <a:t> </a:t>
              </a:r>
              <a:r>
                <a:rPr lang="en-GB" sz="2400" b="1">
                  <a:solidFill>
                    <a:schemeClr val="accent2">
                      <a:lumMod val="60000"/>
                      <a:lumOff val="40000"/>
                    </a:schemeClr>
                  </a:solidFill>
                  <a:latin typeface="Century Gothic" panose="020B0502020202020204" pitchFamily="34" charset="0"/>
                </a:rPr>
                <a:t>2e</a:t>
              </a:r>
              <a:r>
                <a:rPr lang="en-GB" sz="3200" b="1" baseline="30000">
                  <a:solidFill>
                    <a:schemeClr val="accent2">
                      <a:lumMod val="60000"/>
                      <a:lumOff val="40000"/>
                    </a:schemeClr>
                  </a:solidFill>
                  <a:latin typeface="Century Gothic" panose="020B0502020202020204" pitchFamily="34" charset="0"/>
                </a:rPr>
                <a:t>-</a:t>
              </a:r>
              <a:r>
                <a:rPr lang="en-GB" sz="2400" b="1" baseline="-25000">
                  <a:solidFill>
                    <a:schemeClr val="accent2">
                      <a:lumMod val="60000"/>
                      <a:lumOff val="40000"/>
                    </a:schemeClr>
                  </a:solidFill>
                  <a:latin typeface="Century Gothic" panose="020B0502020202020204" pitchFamily="34" charset="0"/>
                </a:rPr>
                <a:t> </a:t>
              </a:r>
              <a:r>
                <a:rPr lang="en-GB" sz="2400" b="1">
                  <a:solidFill>
                    <a:schemeClr val="accent2">
                      <a:lumMod val="60000"/>
                      <a:lumOff val="40000"/>
                    </a:schemeClr>
                  </a:solidFill>
                  <a:latin typeface="Century Gothic" panose="020B0502020202020204" pitchFamily="34" charset="0"/>
                </a:rPr>
                <a:t>→ 2Br</a:t>
              </a:r>
              <a:r>
                <a:rPr lang="en-GB" sz="3600" b="1" baseline="30000">
                  <a:solidFill>
                    <a:schemeClr val="accent2">
                      <a:lumMod val="60000"/>
                      <a:lumOff val="40000"/>
                    </a:schemeClr>
                  </a:solidFill>
                  <a:latin typeface="Century Gothic" panose="020B0502020202020204" pitchFamily="34" charset="0"/>
                </a:rPr>
                <a:t>-</a:t>
              </a:r>
              <a:r>
                <a:rPr lang="en-GB" sz="2400" b="1" baseline="-25000">
                  <a:solidFill>
                    <a:schemeClr val="accent2">
                      <a:lumMod val="60000"/>
                      <a:lumOff val="40000"/>
                    </a:schemeClr>
                  </a:solidFill>
                  <a:latin typeface="Century Gothic" panose="020B0502020202020204" pitchFamily="34" charset="0"/>
                </a:rPr>
                <a:t>(aq)</a:t>
              </a:r>
            </a:p>
          </p:txBody>
        </p:sp>
        <p:sp>
          <p:nvSpPr>
            <p:cNvPr id="26" name="TextBox 25">
              <a:extLst>
                <a:ext uri="{FF2B5EF4-FFF2-40B4-BE49-F238E27FC236}">
                  <a16:creationId xmlns:a16="http://schemas.microsoft.com/office/drawing/2014/main" id="{92048FDE-BF96-1410-3978-F3CA8A24667B}"/>
                </a:ext>
              </a:extLst>
            </p:cNvPr>
            <p:cNvSpPr txBox="1"/>
            <p:nvPr/>
          </p:nvSpPr>
          <p:spPr>
            <a:xfrm>
              <a:off x="281061" y="6089747"/>
              <a:ext cx="4335575" cy="46166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charge: -2 → charge: -2</a:t>
              </a:r>
              <a:endParaRPr lang="en-GB" sz="2400" b="1" baseline="-25000">
                <a:solidFill>
                  <a:schemeClr val="accent2">
                    <a:lumMod val="60000"/>
                    <a:lumOff val="40000"/>
                  </a:schemeClr>
                </a:solidFill>
              </a:endParaRPr>
            </a:p>
          </p:txBody>
        </p:sp>
      </p:grpSp>
      <p:sp>
        <p:nvSpPr>
          <p:cNvPr id="29" name="TextBox 28">
            <a:extLst>
              <a:ext uri="{FF2B5EF4-FFF2-40B4-BE49-F238E27FC236}">
                <a16:creationId xmlns:a16="http://schemas.microsoft.com/office/drawing/2014/main" id="{A09AA417-DAFB-698E-B7CC-918EF5F6A3C7}"/>
              </a:ext>
            </a:extLst>
          </p:cNvPr>
          <p:cNvSpPr txBox="1"/>
          <p:nvPr/>
        </p:nvSpPr>
        <p:spPr>
          <a:xfrm>
            <a:off x="6896152" y="3944581"/>
            <a:ext cx="2549096" cy="461665"/>
          </a:xfrm>
          <a:prstGeom prst="rect">
            <a:avLst/>
          </a:prstGeom>
          <a:solidFill>
            <a:schemeClr val="bg1"/>
          </a:solidFill>
        </p:spPr>
        <p:txBody>
          <a:bodyPr wrap="square" rtlCol="0">
            <a:spAutoFit/>
          </a:bodyPr>
          <a:lstStyle/>
          <a:p>
            <a:r>
              <a:rPr lang="en-GB" sz="2400" b="1" u="sng">
                <a:solidFill>
                  <a:schemeClr val="accent2">
                    <a:lumMod val="60000"/>
                    <a:lumOff val="40000"/>
                  </a:schemeClr>
                </a:solidFill>
                <a:latin typeface="Century Gothic" panose="020B0502020202020204" pitchFamily="34" charset="0"/>
              </a:rPr>
              <a:t>iodine</a:t>
            </a:r>
            <a:endParaRPr lang="en-GB" sz="2400" b="1" u="sng" baseline="-25000">
              <a:solidFill>
                <a:schemeClr val="accent2">
                  <a:lumMod val="60000"/>
                  <a:lumOff val="40000"/>
                </a:schemeClr>
              </a:solidFill>
            </a:endParaRPr>
          </a:p>
        </p:txBody>
      </p:sp>
      <p:sp>
        <p:nvSpPr>
          <p:cNvPr id="30" name="TextBox 29">
            <a:extLst>
              <a:ext uri="{FF2B5EF4-FFF2-40B4-BE49-F238E27FC236}">
                <a16:creationId xmlns:a16="http://schemas.microsoft.com/office/drawing/2014/main" id="{B4008099-A08F-F97B-1B37-2A4CD1C08B33}"/>
              </a:ext>
            </a:extLst>
          </p:cNvPr>
          <p:cNvSpPr txBox="1"/>
          <p:nvPr/>
        </p:nvSpPr>
        <p:spPr>
          <a:xfrm>
            <a:off x="7501561" y="4406246"/>
            <a:ext cx="3281174" cy="461665"/>
          </a:xfrm>
          <a:prstGeom prst="rect">
            <a:avLst/>
          </a:prstGeom>
          <a:solidFill>
            <a:schemeClr val="bg1"/>
          </a:solidFill>
        </p:spPr>
        <p:txBody>
          <a:bodyPr wrap="square" rtlCol="0">
            <a:spAutoFit/>
          </a:bodyPr>
          <a:lstStyle/>
          <a:p>
            <a:r>
              <a:rPr lang="en-GB" sz="2400" b="1">
                <a:solidFill>
                  <a:srgbClr val="586EC0"/>
                </a:solidFill>
                <a:latin typeface="Century Gothic" panose="020B0502020202020204" pitchFamily="34" charset="0"/>
              </a:rPr>
              <a:t>2I</a:t>
            </a:r>
            <a:r>
              <a:rPr lang="en-GB" sz="3200" b="1" baseline="30000">
                <a:solidFill>
                  <a:srgbClr val="586EC0"/>
                </a:solidFill>
                <a:latin typeface="Century Gothic" panose="020B0502020202020204" pitchFamily="34" charset="0"/>
              </a:rPr>
              <a:t>-</a:t>
            </a:r>
            <a:r>
              <a:rPr lang="en-GB" sz="2400" b="1" baseline="-25000">
                <a:solidFill>
                  <a:srgbClr val="586EC0"/>
                </a:solidFill>
                <a:latin typeface="Century Gothic" panose="020B0502020202020204" pitchFamily="34" charset="0"/>
              </a:rPr>
              <a:t>(aq) </a:t>
            </a:r>
            <a:r>
              <a:rPr lang="en-GB" sz="2400" b="1">
                <a:solidFill>
                  <a:srgbClr val="586EC0"/>
                </a:solidFill>
                <a:latin typeface="Century Gothic" panose="020B0502020202020204" pitchFamily="34" charset="0"/>
              </a:rPr>
              <a:t>→ I</a:t>
            </a:r>
            <a:r>
              <a:rPr lang="en-GB" sz="2400" b="1" baseline="-25000">
                <a:solidFill>
                  <a:srgbClr val="586EC0"/>
                </a:solidFill>
                <a:latin typeface="Century Gothic" panose="020B0502020202020204" pitchFamily="34" charset="0"/>
              </a:rPr>
              <a:t>2</a:t>
            </a:r>
            <a:r>
              <a:rPr lang="en-GB" sz="2400" b="1">
                <a:solidFill>
                  <a:srgbClr val="586EC0"/>
                </a:solidFill>
                <a:latin typeface="Century Gothic" panose="020B0502020202020204" pitchFamily="34" charset="0"/>
              </a:rPr>
              <a:t> </a:t>
            </a:r>
            <a:r>
              <a:rPr lang="en-GB" sz="2400" b="1" baseline="-25000">
                <a:solidFill>
                  <a:srgbClr val="586EC0"/>
                </a:solidFill>
                <a:latin typeface="Century Gothic" panose="020B0502020202020204" pitchFamily="34" charset="0"/>
              </a:rPr>
              <a:t>(s)</a:t>
            </a:r>
            <a:endParaRPr lang="en-GB" sz="2400" b="1" baseline="-25000">
              <a:solidFill>
                <a:srgbClr val="586EC0"/>
              </a:solidFill>
            </a:endParaRPr>
          </a:p>
        </p:txBody>
      </p:sp>
      <p:sp>
        <p:nvSpPr>
          <p:cNvPr id="31" name="TextBox 30">
            <a:extLst>
              <a:ext uri="{FF2B5EF4-FFF2-40B4-BE49-F238E27FC236}">
                <a16:creationId xmlns:a16="http://schemas.microsoft.com/office/drawing/2014/main" id="{F2CE2C51-C778-30B9-63C4-823FA5EAD320}"/>
              </a:ext>
            </a:extLst>
          </p:cNvPr>
          <p:cNvSpPr txBox="1"/>
          <p:nvPr/>
        </p:nvSpPr>
        <p:spPr>
          <a:xfrm>
            <a:off x="7427997" y="4825211"/>
            <a:ext cx="3732004" cy="46166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2 ions</a:t>
            </a:r>
            <a:r>
              <a:rPr lang="en-GB" sz="2400" b="1" baseline="-25000">
                <a:solidFill>
                  <a:schemeClr val="accent2">
                    <a:lumMod val="60000"/>
                    <a:lumOff val="40000"/>
                  </a:schemeClr>
                </a:solidFill>
                <a:latin typeface="Century Gothic" panose="020B0502020202020204" pitchFamily="34" charset="0"/>
              </a:rPr>
              <a:t> </a:t>
            </a:r>
            <a:r>
              <a:rPr lang="en-GB" sz="2400" b="1">
                <a:solidFill>
                  <a:schemeClr val="accent2">
                    <a:lumMod val="60000"/>
                    <a:lumOff val="40000"/>
                  </a:schemeClr>
                </a:solidFill>
                <a:latin typeface="Century Gothic" panose="020B0502020202020204" pitchFamily="34" charset="0"/>
              </a:rPr>
              <a:t>→ 2 atoms</a:t>
            </a:r>
            <a:endParaRPr lang="en-GB" sz="2400" b="1" baseline="-25000">
              <a:solidFill>
                <a:schemeClr val="accent2">
                  <a:lumMod val="60000"/>
                  <a:lumOff val="40000"/>
                </a:schemeClr>
              </a:solidFill>
            </a:endParaRPr>
          </a:p>
        </p:txBody>
      </p:sp>
      <p:sp>
        <p:nvSpPr>
          <p:cNvPr id="32" name="TextBox 31">
            <a:extLst>
              <a:ext uri="{FF2B5EF4-FFF2-40B4-BE49-F238E27FC236}">
                <a16:creationId xmlns:a16="http://schemas.microsoft.com/office/drawing/2014/main" id="{FB877B2A-57F2-3D78-1D83-630A7A5C3193}"/>
              </a:ext>
            </a:extLst>
          </p:cNvPr>
          <p:cNvSpPr txBox="1"/>
          <p:nvPr/>
        </p:nvSpPr>
        <p:spPr>
          <a:xfrm>
            <a:off x="6792818" y="5286876"/>
            <a:ext cx="4335575" cy="46166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charge: -2 → charge: 0</a:t>
            </a:r>
            <a:endParaRPr lang="en-GB" sz="2400" b="1" baseline="-25000">
              <a:solidFill>
                <a:schemeClr val="accent2">
                  <a:lumMod val="60000"/>
                  <a:lumOff val="40000"/>
                </a:schemeClr>
              </a:solidFill>
            </a:endParaRPr>
          </a:p>
        </p:txBody>
      </p:sp>
      <p:grpSp>
        <p:nvGrpSpPr>
          <p:cNvPr id="33" name="Group 32">
            <a:extLst>
              <a:ext uri="{FF2B5EF4-FFF2-40B4-BE49-F238E27FC236}">
                <a16:creationId xmlns:a16="http://schemas.microsoft.com/office/drawing/2014/main" id="{3C4E8E6F-EE8C-6029-2A8C-673819BCB42E}"/>
              </a:ext>
            </a:extLst>
          </p:cNvPr>
          <p:cNvGrpSpPr/>
          <p:nvPr/>
        </p:nvGrpSpPr>
        <p:grpSpPr>
          <a:xfrm>
            <a:off x="6835338" y="5669564"/>
            <a:ext cx="4409828" cy="898316"/>
            <a:chOff x="281061" y="5653096"/>
            <a:chExt cx="4409828" cy="898316"/>
          </a:xfrm>
        </p:grpSpPr>
        <p:sp>
          <p:nvSpPr>
            <p:cNvPr id="34" name="TextBox 33">
              <a:extLst>
                <a:ext uri="{FF2B5EF4-FFF2-40B4-BE49-F238E27FC236}">
                  <a16:creationId xmlns:a16="http://schemas.microsoft.com/office/drawing/2014/main" id="{97EEF773-B2B9-77DA-E016-F4A40C6D0E56}"/>
                </a:ext>
              </a:extLst>
            </p:cNvPr>
            <p:cNvSpPr txBox="1"/>
            <p:nvPr/>
          </p:nvSpPr>
          <p:spPr>
            <a:xfrm>
              <a:off x="947284" y="5653096"/>
              <a:ext cx="3743605" cy="46166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2I</a:t>
              </a:r>
              <a:r>
                <a:rPr lang="en-GB" sz="3200" b="1" baseline="30000">
                  <a:solidFill>
                    <a:schemeClr val="accent2">
                      <a:lumMod val="60000"/>
                      <a:lumOff val="40000"/>
                    </a:schemeClr>
                  </a:solidFill>
                  <a:latin typeface="Century Gothic" panose="020B0502020202020204" pitchFamily="34" charset="0"/>
                </a:rPr>
                <a:t>-</a:t>
              </a:r>
              <a:r>
                <a:rPr lang="en-GB" sz="2400" b="1" baseline="30000">
                  <a:solidFill>
                    <a:schemeClr val="accent2">
                      <a:lumMod val="60000"/>
                      <a:lumOff val="40000"/>
                    </a:schemeClr>
                  </a:solidFill>
                  <a:latin typeface="Century Gothic" panose="020B0502020202020204" pitchFamily="34" charset="0"/>
                </a:rPr>
                <a:t> </a:t>
              </a:r>
              <a:r>
                <a:rPr lang="en-GB" sz="2400" b="1" baseline="-25000">
                  <a:solidFill>
                    <a:schemeClr val="accent2">
                      <a:lumMod val="60000"/>
                      <a:lumOff val="40000"/>
                    </a:schemeClr>
                  </a:solidFill>
                  <a:latin typeface="Century Gothic" panose="020B0502020202020204" pitchFamily="34" charset="0"/>
                </a:rPr>
                <a:t>(aq)  </a:t>
              </a:r>
              <a:r>
                <a:rPr lang="en-GB" sz="2400" b="1">
                  <a:solidFill>
                    <a:schemeClr val="accent2">
                      <a:lumMod val="60000"/>
                      <a:lumOff val="40000"/>
                    </a:schemeClr>
                  </a:solidFill>
                  <a:latin typeface="Century Gothic" panose="020B0502020202020204" pitchFamily="34" charset="0"/>
                </a:rPr>
                <a:t>→ I</a:t>
              </a:r>
              <a:r>
                <a:rPr lang="en-GB" sz="2400" b="1" baseline="-25000">
                  <a:solidFill>
                    <a:schemeClr val="accent2">
                      <a:lumMod val="60000"/>
                      <a:lumOff val="40000"/>
                    </a:schemeClr>
                  </a:solidFill>
                  <a:latin typeface="Century Gothic" panose="020B0502020202020204" pitchFamily="34" charset="0"/>
                </a:rPr>
                <a:t>2(s) </a:t>
              </a:r>
              <a:r>
                <a:rPr lang="en-GB" sz="2400" b="1">
                  <a:solidFill>
                    <a:schemeClr val="accent2">
                      <a:lumMod val="60000"/>
                      <a:lumOff val="40000"/>
                    </a:schemeClr>
                  </a:solidFill>
                  <a:latin typeface="Century Gothic" panose="020B0502020202020204" pitchFamily="34" charset="0"/>
                </a:rPr>
                <a:t>+ 2e</a:t>
              </a:r>
              <a:r>
                <a:rPr lang="en-GB" sz="2400" b="1" baseline="30000">
                  <a:solidFill>
                    <a:schemeClr val="accent2">
                      <a:lumMod val="60000"/>
                      <a:lumOff val="40000"/>
                    </a:schemeClr>
                  </a:solidFill>
                  <a:latin typeface="Century Gothic" panose="020B0502020202020204" pitchFamily="34" charset="0"/>
                </a:rPr>
                <a:t>-</a:t>
              </a:r>
              <a:endParaRPr lang="en-GB" sz="2400" b="1" baseline="-25000">
                <a:solidFill>
                  <a:schemeClr val="accent2">
                    <a:lumMod val="60000"/>
                    <a:lumOff val="40000"/>
                  </a:schemeClr>
                </a:solidFill>
                <a:latin typeface="Century Gothic" panose="020B0502020202020204" pitchFamily="34" charset="0"/>
              </a:endParaRPr>
            </a:p>
          </p:txBody>
        </p:sp>
        <p:sp>
          <p:nvSpPr>
            <p:cNvPr id="35" name="TextBox 34">
              <a:extLst>
                <a:ext uri="{FF2B5EF4-FFF2-40B4-BE49-F238E27FC236}">
                  <a16:creationId xmlns:a16="http://schemas.microsoft.com/office/drawing/2014/main" id="{12F68BEB-5053-7673-6866-13AB8657CEAD}"/>
                </a:ext>
              </a:extLst>
            </p:cNvPr>
            <p:cNvSpPr txBox="1"/>
            <p:nvPr/>
          </p:nvSpPr>
          <p:spPr>
            <a:xfrm>
              <a:off x="281061" y="6089747"/>
              <a:ext cx="4335575" cy="46166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charge: -2 → charge: -2</a:t>
              </a:r>
              <a:endParaRPr lang="en-GB" sz="2400" b="1" baseline="-25000">
                <a:solidFill>
                  <a:schemeClr val="accent2">
                    <a:lumMod val="60000"/>
                    <a:lumOff val="40000"/>
                  </a:schemeClr>
                </a:solidFill>
              </a:endParaRPr>
            </a:p>
          </p:txBody>
        </p:sp>
      </p:grpSp>
    </p:spTree>
    <p:extLst>
      <p:ext uri="{BB962C8B-B14F-4D97-AF65-F5344CB8AC3E}">
        <p14:creationId xmlns:p14="http://schemas.microsoft.com/office/powerpoint/2010/main" val="305216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9" grpId="0" animBg="1"/>
      <p:bldP spid="30" grpId="0" animBg="1"/>
      <p:bldP spid="31" grpId="0" animBg="1"/>
      <p:bldP spid="32"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5756A88-F21B-C2DA-223D-7DC21DAE4FFB}"/>
              </a:ext>
            </a:extLst>
          </p:cNvPr>
          <p:cNvSpPr/>
          <p:nvPr/>
        </p:nvSpPr>
        <p:spPr>
          <a:xfrm>
            <a:off x="536436" y="3834559"/>
            <a:ext cx="10693722" cy="27475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AB274269-C84C-905A-C916-ACF33B6CD6B3}"/>
              </a:ext>
            </a:extLst>
          </p:cNvPr>
          <p:cNvPicPr>
            <a:picLocks noChangeAspect="1"/>
          </p:cNvPicPr>
          <p:nvPr/>
        </p:nvPicPr>
        <p:blipFill rotWithShape="1">
          <a:blip r:embed="rId3"/>
          <a:srcRect t="1" b="51322"/>
          <a:stretch/>
        </p:blipFill>
        <p:spPr>
          <a:xfrm>
            <a:off x="540000" y="720000"/>
            <a:ext cx="10705166" cy="2509583"/>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B</a:t>
            </a:r>
          </a:p>
        </p:txBody>
      </p:sp>
      <p:sp>
        <p:nvSpPr>
          <p:cNvPr id="21" name="TextBox 20">
            <a:extLst>
              <a:ext uri="{FF2B5EF4-FFF2-40B4-BE49-F238E27FC236}">
                <a16:creationId xmlns:a16="http://schemas.microsoft.com/office/drawing/2014/main" id="{70B5EBDE-2F3E-7C86-7E54-15E0DFA31AAA}"/>
              </a:ext>
            </a:extLst>
          </p:cNvPr>
          <p:cNvSpPr txBox="1"/>
          <p:nvPr/>
        </p:nvSpPr>
        <p:spPr>
          <a:xfrm>
            <a:off x="1740902" y="3931498"/>
            <a:ext cx="2549096" cy="461665"/>
          </a:xfrm>
          <a:prstGeom prst="rect">
            <a:avLst/>
          </a:prstGeom>
          <a:solidFill>
            <a:schemeClr val="bg1"/>
          </a:solidFill>
        </p:spPr>
        <p:txBody>
          <a:bodyPr wrap="square" rtlCol="0">
            <a:spAutoFit/>
          </a:bodyPr>
          <a:lstStyle/>
          <a:p>
            <a:r>
              <a:rPr lang="en-GB" sz="2400" b="1" u="sng">
                <a:solidFill>
                  <a:schemeClr val="accent2">
                    <a:lumMod val="60000"/>
                    <a:lumOff val="40000"/>
                  </a:schemeClr>
                </a:solidFill>
                <a:latin typeface="Century Gothic" panose="020B0502020202020204" pitchFamily="34" charset="0"/>
              </a:rPr>
              <a:t>iron</a:t>
            </a:r>
            <a:endParaRPr lang="en-GB" sz="2400" b="1" u="sng" baseline="-25000">
              <a:solidFill>
                <a:schemeClr val="accent2">
                  <a:lumMod val="60000"/>
                  <a:lumOff val="40000"/>
                </a:schemeClr>
              </a:solidFill>
            </a:endParaRPr>
          </a:p>
        </p:txBody>
      </p:sp>
      <p:sp>
        <p:nvSpPr>
          <p:cNvPr id="22" name="TextBox 21">
            <a:extLst>
              <a:ext uri="{FF2B5EF4-FFF2-40B4-BE49-F238E27FC236}">
                <a16:creationId xmlns:a16="http://schemas.microsoft.com/office/drawing/2014/main" id="{CE938912-1E2B-E28D-2B7C-1556601C9464}"/>
              </a:ext>
            </a:extLst>
          </p:cNvPr>
          <p:cNvSpPr txBox="1"/>
          <p:nvPr/>
        </p:nvSpPr>
        <p:spPr>
          <a:xfrm>
            <a:off x="2346310" y="4393163"/>
            <a:ext cx="3887377" cy="46166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Fe</a:t>
            </a:r>
            <a:r>
              <a:rPr lang="en-GB" sz="2400" b="1" baseline="-25000">
                <a:solidFill>
                  <a:schemeClr val="accent2">
                    <a:lumMod val="60000"/>
                    <a:lumOff val="40000"/>
                  </a:schemeClr>
                </a:solidFill>
                <a:latin typeface="Century Gothic" panose="020B0502020202020204" pitchFamily="34" charset="0"/>
              </a:rPr>
              <a:t>(s) </a:t>
            </a:r>
            <a:r>
              <a:rPr lang="en-GB" sz="2400" b="1">
                <a:solidFill>
                  <a:schemeClr val="accent2">
                    <a:lumMod val="60000"/>
                    <a:lumOff val="40000"/>
                  </a:schemeClr>
                </a:solidFill>
                <a:latin typeface="Century Gothic" panose="020B0502020202020204" pitchFamily="34" charset="0"/>
              </a:rPr>
              <a:t>→ Fe</a:t>
            </a:r>
            <a:r>
              <a:rPr lang="en-GB" sz="2400" b="1" baseline="30000">
                <a:solidFill>
                  <a:schemeClr val="accent2">
                    <a:lumMod val="60000"/>
                    <a:lumOff val="40000"/>
                  </a:schemeClr>
                </a:solidFill>
                <a:latin typeface="Century Gothic" panose="020B0502020202020204" pitchFamily="34" charset="0"/>
              </a:rPr>
              <a:t>2+</a:t>
            </a:r>
            <a:r>
              <a:rPr lang="en-GB" sz="2400" b="1" baseline="-25000">
                <a:solidFill>
                  <a:schemeClr val="accent2">
                    <a:lumMod val="60000"/>
                    <a:lumOff val="40000"/>
                  </a:schemeClr>
                </a:solidFill>
                <a:latin typeface="Century Gothic" panose="020B0502020202020204" pitchFamily="34" charset="0"/>
              </a:rPr>
              <a:t>(aq)</a:t>
            </a:r>
            <a:endParaRPr lang="en-GB" sz="2400" b="1" baseline="-25000">
              <a:solidFill>
                <a:schemeClr val="accent2">
                  <a:lumMod val="60000"/>
                  <a:lumOff val="40000"/>
                </a:schemeClr>
              </a:solidFill>
            </a:endParaRPr>
          </a:p>
        </p:txBody>
      </p:sp>
      <p:sp>
        <p:nvSpPr>
          <p:cNvPr id="23" name="TextBox 22">
            <a:extLst>
              <a:ext uri="{FF2B5EF4-FFF2-40B4-BE49-F238E27FC236}">
                <a16:creationId xmlns:a16="http://schemas.microsoft.com/office/drawing/2014/main" id="{3EB9818F-35EB-E6B6-395C-1313475F73D2}"/>
              </a:ext>
            </a:extLst>
          </p:cNvPr>
          <p:cNvSpPr txBox="1"/>
          <p:nvPr/>
        </p:nvSpPr>
        <p:spPr>
          <a:xfrm>
            <a:off x="1754936" y="4812128"/>
            <a:ext cx="4335575" cy="46166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1 atom</a:t>
            </a:r>
            <a:r>
              <a:rPr lang="en-GB" sz="2400" b="1" baseline="-25000">
                <a:solidFill>
                  <a:schemeClr val="accent2">
                    <a:lumMod val="60000"/>
                    <a:lumOff val="40000"/>
                  </a:schemeClr>
                </a:solidFill>
                <a:latin typeface="Century Gothic" panose="020B0502020202020204" pitchFamily="34" charset="0"/>
              </a:rPr>
              <a:t> </a:t>
            </a:r>
            <a:r>
              <a:rPr lang="en-GB" sz="2400" b="1">
                <a:solidFill>
                  <a:schemeClr val="accent2">
                    <a:lumMod val="60000"/>
                    <a:lumOff val="40000"/>
                  </a:schemeClr>
                </a:solidFill>
                <a:latin typeface="Century Gothic" panose="020B0502020202020204" pitchFamily="34" charset="0"/>
              </a:rPr>
              <a:t>→ 1 ion</a:t>
            </a:r>
            <a:endParaRPr lang="en-GB" sz="2400" b="1" baseline="-25000">
              <a:solidFill>
                <a:schemeClr val="accent2">
                  <a:lumMod val="60000"/>
                  <a:lumOff val="40000"/>
                </a:schemeClr>
              </a:solidFill>
            </a:endParaRPr>
          </a:p>
        </p:txBody>
      </p:sp>
      <p:sp>
        <p:nvSpPr>
          <p:cNvPr id="24" name="TextBox 23">
            <a:extLst>
              <a:ext uri="{FF2B5EF4-FFF2-40B4-BE49-F238E27FC236}">
                <a16:creationId xmlns:a16="http://schemas.microsoft.com/office/drawing/2014/main" id="{7BA735A6-2EDF-CB0D-DC08-5B9261AA859B}"/>
              </a:ext>
            </a:extLst>
          </p:cNvPr>
          <p:cNvSpPr txBox="1"/>
          <p:nvPr/>
        </p:nvSpPr>
        <p:spPr>
          <a:xfrm>
            <a:off x="1453071" y="5273793"/>
            <a:ext cx="4335575" cy="46166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charge: 0 → charge: +2</a:t>
            </a:r>
            <a:endParaRPr lang="en-GB" sz="2400" b="1" baseline="-25000">
              <a:solidFill>
                <a:schemeClr val="accent2">
                  <a:lumMod val="60000"/>
                  <a:lumOff val="40000"/>
                </a:schemeClr>
              </a:solidFill>
            </a:endParaRPr>
          </a:p>
        </p:txBody>
      </p:sp>
      <p:grpSp>
        <p:nvGrpSpPr>
          <p:cNvPr id="27" name="Group 26">
            <a:extLst>
              <a:ext uri="{FF2B5EF4-FFF2-40B4-BE49-F238E27FC236}">
                <a16:creationId xmlns:a16="http://schemas.microsoft.com/office/drawing/2014/main" id="{5E05D3AF-81BE-9232-7EA3-528994022DDA}"/>
              </a:ext>
            </a:extLst>
          </p:cNvPr>
          <p:cNvGrpSpPr/>
          <p:nvPr/>
        </p:nvGrpSpPr>
        <p:grpSpPr>
          <a:xfrm>
            <a:off x="1557008" y="5697127"/>
            <a:ext cx="5051193" cy="872612"/>
            <a:chOff x="458803" y="5697127"/>
            <a:chExt cx="5051193" cy="872612"/>
          </a:xfrm>
        </p:grpSpPr>
        <p:sp>
          <p:nvSpPr>
            <p:cNvPr id="25" name="TextBox 24">
              <a:extLst>
                <a:ext uri="{FF2B5EF4-FFF2-40B4-BE49-F238E27FC236}">
                  <a16:creationId xmlns:a16="http://schemas.microsoft.com/office/drawing/2014/main" id="{27E5158B-77AB-B00E-DC50-C770DF1545B3}"/>
                </a:ext>
              </a:extLst>
            </p:cNvPr>
            <p:cNvSpPr txBox="1"/>
            <p:nvPr/>
          </p:nvSpPr>
          <p:spPr>
            <a:xfrm>
              <a:off x="1174421" y="5697127"/>
              <a:ext cx="4335575" cy="46166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Fe</a:t>
              </a:r>
              <a:r>
                <a:rPr lang="en-GB" sz="2400" baseline="-25000">
                  <a:latin typeface="Century Gothic" panose="020B0502020202020204" pitchFamily="34" charset="0"/>
                </a:rPr>
                <a:t> </a:t>
              </a:r>
              <a:r>
                <a:rPr lang="en-GB" sz="2400" b="1" baseline="-25000">
                  <a:solidFill>
                    <a:schemeClr val="accent2">
                      <a:lumMod val="60000"/>
                      <a:lumOff val="40000"/>
                    </a:schemeClr>
                  </a:solidFill>
                  <a:latin typeface="Century Gothic" panose="020B0502020202020204" pitchFamily="34" charset="0"/>
                </a:rPr>
                <a:t>(s) </a:t>
              </a:r>
              <a:r>
                <a:rPr lang="en-GB" sz="2400" b="1">
                  <a:solidFill>
                    <a:schemeClr val="accent2">
                      <a:lumMod val="60000"/>
                      <a:lumOff val="40000"/>
                    </a:schemeClr>
                  </a:solidFill>
                  <a:latin typeface="Century Gothic" panose="020B0502020202020204" pitchFamily="34" charset="0"/>
                </a:rPr>
                <a:t>→ Fe</a:t>
              </a:r>
              <a:r>
                <a:rPr lang="en-GB" sz="2400" b="1" baseline="30000">
                  <a:solidFill>
                    <a:schemeClr val="accent2">
                      <a:lumMod val="60000"/>
                      <a:lumOff val="40000"/>
                    </a:schemeClr>
                  </a:solidFill>
                  <a:latin typeface="Century Gothic" panose="020B0502020202020204" pitchFamily="34" charset="0"/>
                </a:rPr>
                <a:t>2+</a:t>
              </a:r>
              <a:r>
                <a:rPr lang="en-GB" sz="2400" b="1" baseline="-25000">
                  <a:solidFill>
                    <a:schemeClr val="accent2">
                      <a:lumMod val="60000"/>
                      <a:lumOff val="40000"/>
                    </a:schemeClr>
                  </a:solidFill>
                  <a:latin typeface="Century Gothic" panose="020B0502020202020204" pitchFamily="34" charset="0"/>
                </a:rPr>
                <a:t>(aq) </a:t>
              </a:r>
              <a:r>
                <a:rPr lang="en-GB" sz="2400" b="1">
                  <a:solidFill>
                    <a:schemeClr val="accent2">
                      <a:lumMod val="60000"/>
                      <a:lumOff val="40000"/>
                    </a:schemeClr>
                  </a:solidFill>
                  <a:latin typeface="Century Gothic" panose="020B0502020202020204" pitchFamily="34" charset="0"/>
                </a:rPr>
                <a:t>+</a:t>
              </a:r>
              <a:r>
                <a:rPr lang="en-GB" sz="2400" b="1" baseline="-25000">
                  <a:solidFill>
                    <a:schemeClr val="accent2">
                      <a:lumMod val="60000"/>
                      <a:lumOff val="40000"/>
                    </a:schemeClr>
                  </a:solidFill>
                  <a:latin typeface="Century Gothic" panose="020B0502020202020204" pitchFamily="34" charset="0"/>
                </a:rPr>
                <a:t> </a:t>
              </a:r>
              <a:r>
                <a:rPr lang="en-GB" sz="2400" b="1">
                  <a:solidFill>
                    <a:schemeClr val="accent2">
                      <a:lumMod val="60000"/>
                      <a:lumOff val="40000"/>
                    </a:schemeClr>
                  </a:solidFill>
                  <a:latin typeface="Century Gothic" panose="020B0502020202020204" pitchFamily="34" charset="0"/>
                </a:rPr>
                <a:t>2e</a:t>
              </a:r>
              <a:r>
                <a:rPr lang="en-GB" sz="3200" b="1" baseline="30000">
                  <a:solidFill>
                    <a:schemeClr val="accent2">
                      <a:lumMod val="60000"/>
                      <a:lumOff val="40000"/>
                    </a:schemeClr>
                  </a:solidFill>
                  <a:latin typeface="Century Gothic" panose="020B0502020202020204" pitchFamily="34" charset="0"/>
                </a:rPr>
                <a:t>-</a:t>
              </a:r>
              <a:r>
                <a:rPr lang="en-GB" sz="2400" b="1" baseline="-25000">
                  <a:solidFill>
                    <a:schemeClr val="accent2">
                      <a:lumMod val="60000"/>
                      <a:lumOff val="40000"/>
                    </a:schemeClr>
                  </a:solidFill>
                  <a:latin typeface="Century Gothic" panose="020B0502020202020204" pitchFamily="34" charset="0"/>
                </a:rPr>
                <a:t> </a:t>
              </a:r>
            </a:p>
          </p:txBody>
        </p:sp>
        <p:sp>
          <p:nvSpPr>
            <p:cNvPr id="26" name="TextBox 25">
              <a:extLst>
                <a:ext uri="{FF2B5EF4-FFF2-40B4-BE49-F238E27FC236}">
                  <a16:creationId xmlns:a16="http://schemas.microsoft.com/office/drawing/2014/main" id="{92048FDE-BF96-1410-3978-F3CA8A24667B}"/>
                </a:ext>
              </a:extLst>
            </p:cNvPr>
            <p:cNvSpPr txBox="1"/>
            <p:nvPr/>
          </p:nvSpPr>
          <p:spPr>
            <a:xfrm>
              <a:off x="458803" y="6108074"/>
              <a:ext cx="4335575" cy="46166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charge: 0 → charge: 0</a:t>
              </a:r>
              <a:endParaRPr lang="en-GB" sz="2400" b="1" baseline="-25000">
                <a:solidFill>
                  <a:schemeClr val="accent2">
                    <a:lumMod val="60000"/>
                    <a:lumOff val="40000"/>
                  </a:schemeClr>
                </a:solidFill>
              </a:endParaRPr>
            </a:p>
          </p:txBody>
        </p:sp>
      </p:grpSp>
      <p:sp>
        <p:nvSpPr>
          <p:cNvPr id="29" name="TextBox 28">
            <a:extLst>
              <a:ext uri="{FF2B5EF4-FFF2-40B4-BE49-F238E27FC236}">
                <a16:creationId xmlns:a16="http://schemas.microsoft.com/office/drawing/2014/main" id="{A09AA417-DAFB-698E-B7CC-918EF5F6A3C7}"/>
              </a:ext>
            </a:extLst>
          </p:cNvPr>
          <p:cNvSpPr txBox="1"/>
          <p:nvPr/>
        </p:nvSpPr>
        <p:spPr>
          <a:xfrm>
            <a:off x="6896152" y="3944581"/>
            <a:ext cx="2549096" cy="461665"/>
          </a:xfrm>
          <a:prstGeom prst="rect">
            <a:avLst/>
          </a:prstGeom>
          <a:solidFill>
            <a:schemeClr val="bg1"/>
          </a:solidFill>
        </p:spPr>
        <p:txBody>
          <a:bodyPr wrap="square" rtlCol="0">
            <a:spAutoFit/>
          </a:bodyPr>
          <a:lstStyle/>
          <a:p>
            <a:r>
              <a:rPr lang="en-GB" sz="2400" b="1" u="sng">
                <a:solidFill>
                  <a:schemeClr val="accent2">
                    <a:lumMod val="60000"/>
                    <a:lumOff val="40000"/>
                  </a:schemeClr>
                </a:solidFill>
                <a:latin typeface="Century Gothic" panose="020B0502020202020204" pitchFamily="34" charset="0"/>
              </a:rPr>
              <a:t>lead</a:t>
            </a:r>
            <a:endParaRPr lang="en-GB" sz="2400" b="1" u="sng" baseline="-25000">
              <a:solidFill>
                <a:schemeClr val="accent2">
                  <a:lumMod val="60000"/>
                  <a:lumOff val="40000"/>
                </a:schemeClr>
              </a:solidFill>
            </a:endParaRPr>
          </a:p>
        </p:txBody>
      </p:sp>
      <p:pic>
        <p:nvPicPr>
          <p:cNvPr id="8" name="Picture 7">
            <a:extLst>
              <a:ext uri="{FF2B5EF4-FFF2-40B4-BE49-F238E27FC236}">
                <a16:creationId xmlns:a16="http://schemas.microsoft.com/office/drawing/2014/main" id="{3A109A4C-EEF8-9445-705B-9BE4AED1CFDA}"/>
              </a:ext>
            </a:extLst>
          </p:cNvPr>
          <p:cNvPicPr>
            <a:picLocks noChangeAspect="1"/>
          </p:cNvPicPr>
          <p:nvPr/>
        </p:nvPicPr>
        <p:blipFill>
          <a:blip r:embed="rId4"/>
          <a:stretch>
            <a:fillRect/>
          </a:stretch>
        </p:blipFill>
        <p:spPr>
          <a:xfrm>
            <a:off x="551442" y="3227943"/>
            <a:ext cx="10705165" cy="603383"/>
          </a:xfrm>
          <a:prstGeom prst="rect">
            <a:avLst/>
          </a:prstGeom>
        </p:spPr>
      </p:pic>
      <p:sp>
        <p:nvSpPr>
          <p:cNvPr id="9" name="TextBox 8">
            <a:extLst>
              <a:ext uri="{FF2B5EF4-FFF2-40B4-BE49-F238E27FC236}">
                <a16:creationId xmlns:a16="http://schemas.microsoft.com/office/drawing/2014/main" id="{37C1B34D-3FF1-7A93-C4EC-964FD303457E}"/>
              </a:ext>
            </a:extLst>
          </p:cNvPr>
          <p:cNvSpPr txBox="1"/>
          <p:nvPr/>
        </p:nvSpPr>
        <p:spPr>
          <a:xfrm>
            <a:off x="7272623" y="4363762"/>
            <a:ext cx="3887377" cy="46166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Pb</a:t>
            </a:r>
            <a:r>
              <a:rPr lang="en-GB" sz="2400" b="1" baseline="30000">
                <a:solidFill>
                  <a:schemeClr val="accent2">
                    <a:lumMod val="60000"/>
                    <a:lumOff val="40000"/>
                  </a:schemeClr>
                </a:solidFill>
                <a:latin typeface="Century Gothic" panose="020B0502020202020204" pitchFamily="34" charset="0"/>
              </a:rPr>
              <a:t>2+</a:t>
            </a:r>
            <a:r>
              <a:rPr lang="en-GB" sz="2400" b="1" baseline="-25000">
                <a:solidFill>
                  <a:schemeClr val="accent2">
                    <a:lumMod val="60000"/>
                    <a:lumOff val="40000"/>
                  </a:schemeClr>
                </a:solidFill>
                <a:latin typeface="Century Gothic" panose="020B0502020202020204" pitchFamily="34" charset="0"/>
              </a:rPr>
              <a:t>(aq) </a:t>
            </a:r>
            <a:r>
              <a:rPr lang="en-GB" sz="2400" b="1">
                <a:solidFill>
                  <a:schemeClr val="accent2">
                    <a:lumMod val="60000"/>
                    <a:lumOff val="40000"/>
                  </a:schemeClr>
                </a:solidFill>
                <a:latin typeface="Century Gothic" panose="020B0502020202020204" pitchFamily="34" charset="0"/>
              </a:rPr>
              <a:t>→ Pb</a:t>
            </a:r>
            <a:r>
              <a:rPr lang="en-GB" sz="2400" b="1" baseline="-25000">
                <a:solidFill>
                  <a:schemeClr val="accent2">
                    <a:lumMod val="60000"/>
                    <a:lumOff val="40000"/>
                  </a:schemeClr>
                </a:solidFill>
                <a:latin typeface="Century Gothic" panose="020B0502020202020204" pitchFamily="34" charset="0"/>
              </a:rPr>
              <a:t>(s)</a:t>
            </a:r>
            <a:endParaRPr lang="en-GB" sz="2400" b="1" baseline="-25000">
              <a:solidFill>
                <a:schemeClr val="accent2">
                  <a:lumMod val="60000"/>
                  <a:lumOff val="40000"/>
                </a:schemeClr>
              </a:solidFill>
            </a:endParaRPr>
          </a:p>
        </p:txBody>
      </p:sp>
      <p:sp>
        <p:nvSpPr>
          <p:cNvPr id="10" name="TextBox 9">
            <a:extLst>
              <a:ext uri="{FF2B5EF4-FFF2-40B4-BE49-F238E27FC236}">
                <a16:creationId xmlns:a16="http://schemas.microsoft.com/office/drawing/2014/main" id="{DF85019F-E516-7665-7182-C54B1302A700}"/>
              </a:ext>
            </a:extLst>
          </p:cNvPr>
          <p:cNvSpPr txBox="1"/>
          <p:nvPr/>
        </p:nvSpPr>
        <p:spPr>
          <a:xfrm>
            <a:off x="7598520" y="4832359"/>
            <a:ext cx="3466736" cy="47181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1 ion</a:t>
            </a:r>
            <a:r>
              <a:rPr lang="en-GB" sz="2400" b="1" baseline="-25000">
                <a:solidFill>
                  <a:schemeClr val="accent2">
                    <a:lumMod val="60000"/>
                    <a:lumOff val="40000"/>
                  </a:schemeClr>
                </a:solidFill>
                <a:latin typeface="Century Gothic" panose="020B0502020202020204" pitchFamily="34" charset="0"/>
              </a:rPr>
              <a:t> </a:t>
            </a:r>
            <a:r>
              <a:rPr lang="en-GB" sz="2400" b="1">
                <a:solidFill>
                  <a:schemeClr val="accent2">
                    <a:lumMod val="60000"/>
                    <a:lumOff val="40000"/>
                  </a:schemeClr>
                </a:solidFill>
                <a:latin typeface="Century Gothic" panose="020B0502020202020204" pitchFamily="34" charset="0"/>
              </a:rPr>
              <a:t>→ 1 atom</a:t>
            </a:r>
            <a:endParaRPr lang="en-GB" sz="2400" b="1" baseline="-25000">
              <a:solidFill>
                <a:schemeClr val="accent2">
                  <a:lumMod val="60000"/>
                  <a:lumOff val="40000"/>
                </a:schemeClr>
              </a:solidFill>
            </a:endParaRPr>
          </a:p>
        </p:txBody>
      </p:sp>
      <p:sp>
        <p:nvSpPr>
          <p:cNvPr id="12" name="TextBox 11">
            <a:extLst>
              <a:ext uri="{FF2B5EF4-FFF2-40B4-BE49-F238E27FC236}">
                <a16:creationId xmlns:a16="http://schemas.microsoft.com/office/drawing/2014/main" id="{64E55073-6279-CF8B-A8EA-02AC3DB5B186}"/>
              </a:ext>
            </a:extLst>
          </p:cNvPr>
          <p:cNvSpPr txBox="1"/>
          <p:nvPr/>
        </p:nvSpPr>
        <p:spPr>
          <a:xfrm>
            <a:off x="6704874" y="5244608"/>
            <a:ext cx="4335575" cy="46166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charge: +2 → charge: 0</a:t>
            </a:r>
            <a:endParaRPr lang="en-GB" sz="2400" b="1" baseline="-25000">
              <a:solidFill>
                <a:schemeClr val="accent2">
                  <a:lumMod val="60000"/>
                  <a:lumOff val="40000"/>
                </a:schemeClr>
              </a:solidFill>
            </a:endParaRPr>
          </a:p>
        </p:txBody>
      </p:sp>
      <p:grpSp>
        <p:nvGrpSpPr>
          <p:cNvPr id="13" name="Group 12">
            <a:extLst>
              <a:ext uri="{FF2B5EF4-FFF2-40B4-BE49-F238E27FC236}">
                <a16:creationId xmlns:a16="http://schemas.microsoft.com/office/drawing/2014/main" id="{78AE51C1-48A9-C8BE-255D-903A9A3ADC70}"/>
              </a:ext>
            </a:extLst>
          </p:cNvPr>
          <p:cNvGrpSpPr/>
          <p:nvPr/>
        </p:nvGrpSpPr>
        <p:grpSpPr>
          <a:xfrm>
            <a:off x="6478793" y="5670990"/>
            <a:ext cx="4751365" cy="890817"/>
            <a:chOff x="-60924" y="5678969"/>
            <a:chExt cx="4751365" cy="890817"/>
          </a:xfrm>
        </p:grpSpPr>
        <p:sp>
          <p:nvSpPr>
            <p:cNvPr id="14" name="TextBox 13">
              <a:extLst>
                <a:ext uri="{FF2B5EF4-FFF2-40B4-BE49-F238E27FC236}">
                  <a16:creationId xmlns:a16="http://schemas.microsoft.com/office/drawing/2014/main" id="{9F8C1AF9-842F-5A0E-9A8A-72AE5B480C52}"/>
                </a:ext>
              </a:extLst>
            </p:cNvPr>
            <p:cNvSpPr txBox="1"/>
            <p:nvPr/>
          </p:nvSpPr>
          <p:spPr>
            <a:xfrm>
              <a:off x="-60924" y="5678969"/>
              <a:ext cx="4335575" cy="46166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Pb</a:t>
              </a:r>
              <a:r>
                <a:rPr lang="en-GB" sz="2400" b="1" baseline="30000">
                  <a:solidFill>
                    <a:schemeClr val="accent2">
                      <a:lumMod val="60000"/>
                      <a:lumOff val="40000"/>
                    </a:schemeClr>
                  </a:solidFill>
                  <a:latin typeface="Century Gothic" panose="020B0502020202020204" pitchFamily="34" charset="0"/>
                </a:rPr>
                <a:t>2+</a:t>
              </a:r>
              <a:r>
                <a:rPr lang="en-GB" sz="2400" b="1" baseline="-25000">
                  <a:solidFill>
                    <a:schemeClr val="accent2">
                      <a:lumMod val="60000"/>
                      <a:lumOff val="40000"/>
                    </a:schemeClr>
                  </a:solidFill>
                  <a:latin typeface="Century Gothic" panose="020B0502020202020204" pitchFamily="34" charset="0"/>
                </a:rPr>
                <a:t>(aq) </a:t>
              </a:r>
              <a:r>
                <a:rPr lang="en-GB" sz="2400" b="1">
                  <a:solidFill>
                    <a:schemeClr val="accent2">
                      <a:lumMod val="60000"/>
                      <a:lumOff val="40000"/>
                    </a:schemeClr>
                  </a:solidFill>
                  <a:latin typeface="Century Gothic" panose="020B0502020202020204" pitchFamily="34" charset="0"/>
                </a:rPr>
                <a:t>+</a:t>
              </a:r>
              <a:r>
                <a:rPr lang="en-GB" sz="2400" b="1" baseline="-25000">
                  <a:solidFill>
                    <a:schemeClr val="accent2">
                      <a:lumMod val="60000"/>
                      <a:lumOff val="40000"/>
                    </a:schemeClr>
                  </a:solidFill>
                  <a:latin typeface="Century Gothic" panose="020B0502020202020204" pitchFamily="34" charset="0"/>
                </a:rPr>
                <a:t> </a:t>
              </a:r>
              <a:r>
                <a:rPr lang="en-GB" sz="2400" b="1">
                  <a:solidFill>
                    <a:schemeClr val="accent2">
                      <a:lumMod val="60000"/>
                      <a:lumOff val="40000"/>
                    </a:schemeClr>
                  </a:solidFill>
                  <a:latin typeface="Century Gothic" panose="020B0502020202020204" pitchFamily="34" charset="0"/>
                </a:rPr>
                <a:t>2e</a:t>
              </a:r>
              <a:r>
                <a:rPr lang="en-GB" sz="3200" b="1" baseline="30000">
                  <a:solidFill>
                    <a:schemeClr val="accent2">
                      <a:lumMod val="60000"/>
                      <a:lumOff val="40000"/>
                    </a:schemeClr>
                  </a:solidFill>
                  <a:latin typeface="Century Gothic" panose="020B0502020202020204" pitchFamily="34" charset="0"/>
                </a:rPr>
                <a:t>-</a:t>
              </a:r>
              <a:r>
                <a:rPr lang="en-GB" sz="2400" b="1" baseline="-25000">
                  <a:solidFill>
                    <a:schemeClr val="accent2">
                      <a:lumMod val="60000"/>
                      <a:lumOff val="40000"/>
                    </a:schemeClr>
                  </a:solidFill>
                  <a:latin typeface="Century Gothic" panose="020B0502020202020204" pitchFamily="34" charset="0"/>
                </a:rPr>
                <a:t> </a:t>
              </a:r>
              <a:r>
                <a:rPr lang="en-GB" sz="2400" b="1">
                  <a:solidFill>
                    <a:schemeClr val="accent2">
                      <a:lumMod val="60000"/>
                      <a:lumOff val="40000"/>
                    </a:schemeClr>
                  </a:solidFill>
                  <a:latin typeface="Century Gothic" panose="020B0502020202020204" pitchFamily="34" charset="0"/>
                </a:rPr>
                <a:t>→ Pb</a:t>
              </a:r>
              <a:r>
                <a:rPr lang="en-GB" sz="2400" b="1" baseline="-25000">
                  <a:solidFill>
                    <a:schemeClr val="accent2">
                      <a:lumMod val="60000"/>
                      <a:lumOff val="40000"/>
                    </a:schemeClr>
                  </a:solidFill>
                  <a:latin typeface="Century Gothic" panose="020B0502020202020204" pitchFamily="34" charset="0"/>
                </a:rPr>
                <a:t>(s)</a:t>
              </a:r>
            </a:p>
          </p:txBody>
        </p:sp>
        <p:sp>
          <p:nvSpPr>
            <p:cNvPr id="15" name="TextBox 14">
              <a:extLst>
                <a:ext uri="{FF2B5EF4-FFF2-40B4-BE49-F238E27FC236}">
                  <a16:creationId xmlns:a16="http://schemas.microsoft.com/office/drawing/2014/main" id="{3FDAAF43-3A35-2825-0C3C-DD4950EEEBA9}"/>
                </a:ext>
              </a:extLst>
            </p:cNvPr>
            <p:cNvSpPr txBox="1"/>
            <p:nvPr/>
          </p:nvSpPr>
          <p:spPr>
            <a:xfrm>
              <a:off x="354866" y="6108121"/>
              <a:ext cx="4335575" cy="46166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charge: 0 → charge: 0</a:t>
              </a:r>
              <a:endParaRPr lang="en-GB" sz="2400" b="1" baseline="-25000">
                <a:solidFill>
                  <a:schemeClr val="accent2">
                    <a:lumMod val="60000"/>
                    <a:lumOff val="40000"/>
                  </a:schemeClr>
                </a:solidFill>
              </a:endParaRPr>
            </a:p>
          </p:txBody>
        </p:sp>
      </p:grpSp>
    </p:spTree>
    <p:extLst>
      <p:ext uri="{BB962C8B-B14F-4D97-AF65-F5344CB8AC3E}">
        <p14:creationId xmlns:p14="http://schemas.microsoft.com/office/powerpoint/2010/main" val="302498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9" grpId="0" animBg="1"/>
      <p:bldP spid="9" grpId="0" animBg="1"/>
      <p:bldP spid="10"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5756A88-F21B-C2DA-223D-7DC21DAE4FFB}"/>
              </a:ext>
            </a:extLst>
          </p:cNvPr>
          <p:cNvSpPr/>
          <p:nvPr/>
        </p:nvSpPr>
        <p:spPr>
          <a:xfrm>
            <a:off x="551444" y="3892929"/>
            <a:ext cx="10693722" cy="27475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AB274269-C84C-905A-C916-ACF33B6CD6B3}"/>
              </a:ext>
            </a:extLst>
          </p:cNvPr>
          <p:cNvPicPr>
            <a:picLocks noChangeAspect="1"/>
          </p:cNvPicPr>
          <p:nvPr/>
        </p:nvPicPr>
        <p:blipFill rotWithShape="1">
          <a:blip r:embed="rId3"/>
          <a:srcRect b="51322"/>
          <a:stretch/>
        </p:blipFill>
        <p:spPr>
          <a:xfrm>
            <a:off x="540000" y="720000"/>
            <a:ext cx="10705166" cy="2509583"/>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B</a:t>
            </a:r>
          </a:p>
        </p:txBody>
      </p:sp>
      <p:sp>
        <p:nvSpPr>
          <p:cNvPr id="21" name="TextBox 20">
            <a:extLst>
              <a:ext uri="{FF2B5EF4-FFF2-40B4-BE49-F238E27FC236}">
                <a16:creationId xmlns:a16="http://schemas.microsoft.com/office/drawing/2014/main" id="{70B5EBDE-2F3E-7C86-7E54-15E0DFA31AAA}"/>
              </a:ext>
            </a:extLst>
          </p:cNvPr>
          <p:cNvSpPr txBox="1"/>
          <p:nvPr/>
        </p:nvSpPr>
        <p:spPr>
          <a:xfrm>
            <a:off x="1740902" y="3931498"/>
            <a:ext cx="2549096" cy="461665"/>
          </a:xfrm>
          <a:prstGeom prst="rect">
            <a:avLst/>
          </a:prstGeom>
          <a:solidFill>
            <a:schemeClr val="bg1"/>
          </a:solidFill>
        </p:spPr>
        <p:txBody>
          <a:bodyPr wrap="square" rtlCol="0">
            <a:spAutoFit/>
          </a:bodyPr>
          <a:lstStyle/>
          <a:p>
            <a:r>
              <a:rPr lang="en-GB" sz="2400" b="1" u="sng">
                <a:solidFill>
                  <a:schemeClr val="accent2">
                    <a:lumMod val="60000"/>
                    <a:lumOff val="40000"/>
                  </a:schemeClr>
                </a:solidFill>
                <a:latin typeface="Century Gothic" panose="020B0502020202020204" pitchFamily="34" charset="0"/>
              </a:rPr>
              <a:t>chlorine</a:t>
            </a:r>
            <a:endParaRPr lang="en-GB" sz="2400" b="1" u="sng" baseline="-25000">
              <a:solidFill>
                <a:schemeClr val="accent2">
                  <a:lumMod val="60000"/>
                  <a:lumOff val="40000"/>
                </a:schemeClr>
              </a:solidFill>
            </a:endParaRPr>
          </a:p>
        </p:txBody>
      </p:sp>
      <p:sp>
        <p:nvSpPr>
          <p:cNvPr id="22" name="TextBox 21">
            <a:extLst>
              <a:ext uri="{FF2B5EF4-FFF2-40B4-BE49-F238E27FC236}">
                <a16:creationId xmlns:a16="http://schemas.microsoft.com/office/drawing/2014/main" id="{CE938912-1E2B-E28D-2B7C-1556601C9464}"/>
              </a:ext>
            </a:extLst>
          </p:cNvPr>
          <p:cNvSpPr txBox="1"/>
          <p:nvPr/>
        </p:nvSpPr>
        <p:spPr>
          <a:xfrm>
            <a:off x="1572799" y="4331330"/>
            <a:ext cx="3887377" cy="46166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Cl</a:t>
            </a:r>
            <a:r>
              <a:rPr lang="en-GB" sz="2400" b="1" baseline="30000">
                <a:solidFill>
                  <a:schemeClr val="accent2">
                    <a:lumMod val="60000"/>
                    <a:lumOff val="40000"/>
                  </a:schemeClr>
                </a:solidFill>
                <a:latin typeface="Century Gothic" panose="020B0502020202020204" pitchFamily="34" charset="0"/>
              </a:rPr>
              <a:t>- </a:t>
            </a:r>
            <a:r>
              <a:rPr lang="en-GB" sz="2400" b="1" baseline="-25000">
                <a:solidFill>
                  <a:schemeClr val="accent2">
                    <a:lumMod val="60000"/>
                    <a:lumOff val="40000"/>
                  </a:schemeClr>
                </a:solidFill>
                <a:latin typeface="Century Gothic" panose="020B0502020202020204" pitchFamily="34" charset="0"/>
              </a:rPr>
              <a:t>(aq) </a:t>
            </a:r>
            <a:r>
              <a:rPr lang="en-GB" sz="2400" b="1">
                <a:solidFill>
                  <a:schemeClr val="accent2">
                    <a:lumMod val="60000"/>
                    <a:lumOff val="40000"/>
                  </a:schemeClr>
                </a:solidFill>
                <a:latin typeface="Century Gothic" panose="020B0502020202020204" pitchFamily="34" charset="0"/>
              </a:rPr>
              <a:t>→ Cl</a:t>
            </a:r>
            <a:r>
              <a:rPr lang="en-GB" sz="2400" b="1" baseline="30000">
                <a:solidFill>
                  <a:schemeClr val="accent2">
                    <a:lumMod val="60000"/>
                    <a:lumOff val="40000"/>
                  </a:schemeClr>
                </a:solidFill>
                <a:latin typeface="Century Gothic" panose="020B0502020202020204" pitchFamily="34" charset="0"/>
              </a:rPr>
              <a:t> </a:t>
            </a:r>
            <a:r>
              <a:rPr lang="en-GB" sz="2400" b="1" baseline="-25000">
                <a:solidFill>
                  <a:schemeClr val="accent2">
                    <a:lumMod val="60000"/>
                    <a:lumOff val="40000"/>
                  </a:schemeClr>
                </a:solidFill>
                <a:latin typeface="Century Gothic" panose="020B0502020202020204" pitchFamily="34" charset="0"/>
              </a:rPr>
              <a:t>(s)</a:t>
            </a:r>
            <a:endParaRPr lang="en-GB" sz="2400" b="1" baseline="-25000">
              <a:solidFill>
                <a:schemeClr val="accent2">
                  <a:lumMod val="60000"/>
                  <a:lumOff val="40000"/>
                </a:schemeClr>
              </a:solidFill>
            </a:endParaRPr>
          </a:p>
        </p:txBody>
      </p:sp>
      <p:sp>
        <p:nvSpPr>
          <p:cNvPr id="23" name="TextBox 22">
            <a:extLst>
              <a:ext uri="{FF2B5EF4-FFF2-40B4-BE49-F238E27FC236}">
                <a16:creationId xmlns:a16="http://schemas.microsoft.com/office/drawing/2014/main" id="{3EB9818F-35EB-E6B6-395C-1313475F73D2}"/>
              </a:ext>
            </a:extLst>
          </p:cNvPr>
          <p:cNvSpPr txBox="1"/>
          <p:nvPr/>
        </p:nvSpPr>
        <p:spPr>
          <a:xfrm>
            <a:off x="1754936" y="4812128"/>
            <a:ext cx="4335575" cy="46166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1 ion</a:t>
            </a:r>
            <a:r>
              <a:rPr lang="en-GB" sz="2400" b="1" baseline="-25000">
                <a:solidFill>
                  <a:schemeClr val="accent2">
                    <a:lumMod val="60000"/>
                    <a:lumOff val="40000"/>
                  </a:schemeClr>
                </a:solidFill>
                <a:latin typeface="Century Gothic" panose="020B0502020202020204" pitchFamily="34" charset="0"/>
              </a:rPr>
              <a:t> </a:t>
            </a:r>
            <a:r>
              <a:rPr lang="en-GB" sz="2400" b="1">
                <a:solidFill>
                  <a:schemeClr val="accent2">
                    <a:lumMod val="60000"/>
                    <a:lumOff val="40000"/>
                  </a:schemeClr>
                </a:solidFill>
                <a:latin typeface="Century Gothic" panose="020B0502020202020204" pitchFamily="34" charset="0"/>
              </a:rPr>
              <a:t>→ 1 atom</a:t>
            </a:r>
            <a:endParaRPr lang="en-GB" sz="2400" b="1" baseline="-25000">
              <a:solidFill>
                <a:schemeClr val="accent2">
                  <a:lumMod val="60000"/>
                  <a:lumOff val="40000"/>
                </a:schemeClr>
              </a:solidFill>
            </a:endParaRPr>
          </a:p>
        </p:txBody>
      </p:sp>
      <p:sp>
        <p:nvSpPr>
          <p:cNvPr id="24" name="TextBox 23">
            <a:extLst>
              <a:ext uri="{FF2B5EF4-FFF2-40B4-BE49-F238E27FC236}">
                <a16:creationId xmlns:a16="http://schemas.microsoft.com/office/drawing/2014/main" id="{7BA735A6-2EDF-CB0D-DC08-5B9261AA859B}"/>
              </a:ext>
            </a:extLst>
          </p:cNvPr>
          <p:cNvSpPr txBox="1"/>
          <p:nvPr/>
        </p:nvSpPr>
        <p:spPr>
          <a:xfrm>
            <a:off x="918913" y="5242071"/>
            <a:ext cx="4335575" cy="46166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charge: -1 → charge: 0</a:t>
            </a:r>
            <a:endParaRPr lang="en-GB" sz="2400" b="1" baseline="-25000">
              <a:solidFill>
                <a:schemeClr val="accent2">
                  <a:lumMod val="60000"/>
                  <a:lumOff val="40000"/>
                </a:schemeClr>
              </a:solidFill>
            </a:endParaRPr>
          </a:p>
        </p:txBody>
      </p:sp>
      <p:grpSp>
        <p:nvGrpSpPr>
          <p:cNvPr id="27" name="Group 26">
            <a:extLst>
              <a:ext uri="{FF2B5EF4-FFF2-40B4-BE49-F238E27FC236}">
                <a16:creationId xmlns:a16="http://schemas.microsoft.com/office/drawing/2014/main" id="{5E05D3AF-81BE-9232-7EA3-528994022DDA}"/>
              </a:ext>
            </a:extLst>
          </p:cNvPr>
          <p:cNvGrpSpPr/>
          <p:nvPr/>
        </p:nvGrpSpPr>
        <p:grpSpPr>
          <a:xfrm>
            <a:off x="946834" y="5662607"/>
            <a:ext cx="5016397" cy="905273"/>
            <a:chOff x="-151371" y="5662607"/>
            <a:chExt cx="5016397" cy="905273"/>
          </a:xfrm>
        </p:grpSpPr>
        <p:sp>
          <p:nvSpPr>
            <p:cNvPr id="25" name="TextBox 24">
              <a:extLst>
                <a:ext uri="{FF2B5EF4-FFF2-40B4-BE49-F238E27FC236}">
                  <a16:creationId xmlns:a16="http://schemas.microsoft.com/office/drawing/2014/main" id="{27E5158B-77AB-B00E-DC50-C770DF1545B3}"/>
                </a:ext>
              </a:extLst>
            </p:cNvPr>
            <p:cNvSpPr txBox="1"/>
            <p:nvPr/>
          </p:nvSpPr>
          <p:spPr>
            <a:xfrm>
              <a:off x="529451" y="5662607"/>
              <a:ext cx="4335575" cy="46166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Cl</a:t>
              </a:r>
              <a:r>
                <a:rPr lang="en-GB" sz="2400" b="1" baseline="30000">
                  <a:solidFill>
                    <a:schemeClr val="accent2">
                      <a:lumMod val="60000"/>
                      <a:lumOff val="40000"/>
                    </a:schemeClr>
                  </a:solidFill>
                  <a:latin typeface="Century Gothic" panose="020B0502020202020204" pitchFamily="34" charset="0"/>
                </a:rPr>
                <a:t>- </a:t>
              </a:r>
              <a:r>
                <a:rPr lang="en-GB" sz="2400" b="1" baseline="-25000">
                  <a:solidFill>
                    <a:schemeClr val="accent2">
                      <a:lumMod val="60000"/>
                      <a:lumOff val="40000"/>
                    </a:schemeClr>
                  </a:solidFill>
                  <a:latin typeface="Century Gothic" panose="020B0502020202020204" pitchFamily="34" charset="0"/>
                </a:rPr>
                <a:t>(aq) </a:t>
              </a:r>
              <a:r>
                <a:rPr lang="en-GB" sz="2400" b="1">
                  <a:solidFill>
                    <a:schemeClr val="accent2">
                      <a:lumMod val="60000"/>
                      <a:lumOff val="40000"/>
                    </a:schemeClr>
                  </a:solidFill>
                  <a:latin typeface="Century Gothic" panose="020B0502020202020204" pitchFamily="34" charset="0"/>
                </a:rPr>
                <a:t>→ Cl</a:t>
              </a:r>
              <a:r>
                <a:rPr lang="en-GB" sz="2400" b="1" baseline="-25000">
                  <a:solidFill>
                    <a:schemeClr val="accent2">
                      <a:lumMod val="60000"/>
                      <a:lumOff val="40000"/>
                    </a:schemeClr>
                  </a:solidFill>
                  <a:latin typeface="Century Gothic" panose="020B0502020202020204" pitchFamily="34" charset="0"/>
                </a:rPr>
                <a:t>(s) </a:t>
              </a:r>
              <a:r>
                <a:rPr lang="en-GB" sz="2400" b="1">
                  <a:solidFill>
                    <a:schemeClr val="accent2">
                      <a:lumMod val="60000"/>
                      <a:lumOff val="40000"/>
                    </a:schemeClr>
                  </a:solidFill>
                  <a:latin typeface="Century Gothic" panose="020B0502020202020204" pitchFamily="34" charset="0"/>
                </a:rPr>
                <a:t>+</a:t>
              </a:r>
              <a:r>
                <a:rPr lang="en-GB" sz="2400" b="1" baseline="-25000">
                  <a:solidFill>
                    <a:schemeClr val="accent2">
                      <a:lumMod val="60000"/>
                      <a:lumOff val="40000"/>
                    </a:schemeClr>
                  </a:solidFill>
                  <a:latin typeface="Century Gothic" panose="020B0502020202020204" pitchFamily="34" charset="0"/>
                </a:rPr>
                <a:t> </a:t>
              </a:r>
              <a:r>
                <a:rPr lang="en-GB" sz="2400" b="1">
                  <a:solidFill>
                    <a:schemeClr val="accent2">
                      <a:lumMod val="60000"/>
                      <a:lumOff val="40000"/>
                    </a:schemeClr>
                  </a:solidFill>
                  <a:latin typeface="Century Gothic" panose="020B0502020202020204" pitchFamily="34" charset="0"/>
                </a:rPr>
                <a:t>e</a:t>
              </a:r>
              <a:r>
                <a:rPr lang="en-GB" sz="3200" b="1" baseline="30000">
                  <a:solidFill>
                    <a:schemeClr val="accent2">
                      <a:lumMod val="60000"/>
                      <a:lumOff val="40000"/>
                    </a:schemeClr>
                  </a:solidFill>
                  <a:latin typeface="Century Gothic" panose="020B0502020202020204" pitchFamily="34" charset="0"/>
                </a:rPr>
                <a:t>-</a:t>
              </a:r>
              <a:r>
                <a:rPr lang="en-GB" sz="2400" b="1" baseline="-25000">
                  <a:solidFill>
                    <a:schemeClr val="accent2">
                      <a:lumMod val="60000"/>
                      <a:lumOff val="40000"/>
                    </a:schemeClr>
                  </a:solidFill>
                  <a:latin typeface="Century Gothic" panose="020B0502020202020204" pitchFamily="34" charset="0"/>
                </a:rPr>
                <a:t> </a:t>
              </a:r>
            </a:p>
          </p:txBody>
        </p:sp>
        <p:sp>
          <p:nvSpPr>
            <p:cNvPr id="26" name="TextBox 25">
              <a:extLst>
                <a:ext uri="{FF2B5EF4-FFF2-40B4-BE49-F238E27FC236}">
                  <a16:creationId xmlns:a16="http://schemas.microsoft.com/office/drawing/2014/main" id="{92048FDE-BF96-1410-3978-F3CA8A24667B}"/>
                </a:ext>
              </a:extLst>
            </p:cNvPr>
            <p:cNvSpPr txBox="1"/>
            <p:nvPr/>
          </p:nvSpPr>
          <p:spPr>
            <a:xfrm>
              <a:off x="-151371" y="6106215"/>
              <a:ext cx="4335575" cy="46166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charge: -1 → charge: -1</a:t>
              </a:r>
              <a:endParaRPr lang="en-GB" sz="2400" b="1" baseline="-25000">
                <a:solidFill>
                  <a:schemeClr val="accent2">
                    <a:lumMod val="60000"/>
                    <a:lumOff val="40000"/>
                  </a:schemeClr>
                </a:solidFill>
              </a:endParaRPr>
            </a:p>
          </p:txBody>
        </p:sp>
      </p:grpSp>
      <p:sp>
        <p:nvSpPr>
          <p:cNvPr id="29" name="TextBox 28">
            <a:extLst>
              <a:ext uri="{FF2B5EF4-FFF2-40B4-BE49-F238E27FC236}">
                <a16:creationId xmlns:a16="http://schemas.microsoft.com/office/drawing/2014/main" id="{A09AA417-DAFB-698E-B7CC-918EF5F6A3C7}"/>
              </a:ext>
            </a:extLst>
          </p:cNvPr>
          <p:cNvSpPr txBox="1"/>
          <p:nvPr/>
        </p:nvSpPr>
        <p:spPr>
          <a:xfrm>
            <a:off x="7501561" y="3923231"/>
            <a:ext cx="2549096" cy="461665"/>
          </a:xfrm>
          <a:prstGeom prst="rect">
            <a:avLst/>
          </a:prstGeom>
          <a:solidFill>
            <a:schemeClr val="bg1"/>
          </a:solidFill>
        </p:spPr>
        <p:txBody>
          <a:bodyPr wrap="square" rtlCol="0">
            <a:spAutoFit/>
          </a:bodyPr>
          <a:lstStyle/>
          <a:p>
            <a:r>
              <a:rPr lang="en-GB" sz="2400" b="1" u="sng">
                <a:solidFill>
                  <a:schemeClr val="accent2">
                    <a:lumMod val="60000"/>
                    <a:lumOff val="40000"/>
                  </a:schemeClr>
                </a:solidFill>
                <a:latin typeface="Century Gothic" panose="020B0502020202020204" pitchFamily="34" charset="0"/>
              </a:rPr>
              <a:t>silver</a:t>
            </a:r>
            <a:endParaRPr lang="en-GB" sz="2400" b="1" u="sng" baseline="-25000">
              <a:solidFill>
                <a:schemeClr val="accent2">
                  <a:lumMod val="60000"/>
                  <a:lumOff val="40000"/>
                </a:schemeClr>
              </a:solidFill>
            </a:endParaRPr>
          </a:p>
        </p:txBody>
      </p:sp>
      <p:sp>
        <p:nvSpPr>
          <p:cNvPr id="30" name="TextBox 29">
            <a:extLst>
              <a:ext uri="{FF2B5EF4-FFF2-40B4-BE49-F238E27FC236}">
                <a16:creationId xmlns:a16="http://schemas.microsoft.com/office/drawing/2014/main" id="{B4008099-A08F-F97B-1B37-2A4CD1C08B33}"/>
              </a:ext>
            </a:extLst>
          </p:cNvPr>
          <p:cNvSpPr txBox="1"/>
          <p:nvPr/>
        </p:nvSpPr>
        <p:spPr>
          <a:xfrm>
            <a:off x="7135522" y="4385188"/>
            <a:ext cx="3281174" cy="461665"/>
          </a:xfrm>
          <a:prstGeom prst="rect">
            <a:avLst/>
          </a:prstGeom>
          <a:solidFill>
            <a:schemeClr val="bg1"/>
          </a:solidFill>
        </p:spPr>
        <p:txBody>
          <a:bodyPr wrap="square" rtlCol="0">
            <a:spAutoFit/>
          </a:bodyPr>
          <a:lstStyle/>
          <a:p>
            <a:r>
              <a:rPr lang="en-GB" sz="2400" b="1">
                <a:solidFill>
                  <a:srgbClr val="586EC0"/>
                </a:solidFill>
                <a:latin typeface="Century Gothic" panose="020B0502020202020204" pitchFamily="34" charset="0"/>
              </a:rPr>
              <a:t>Ag</a:t>
            </a:r>
            <a:r>
              <a:rPr lang="en-GB" sz="3200" b="1" baseline="30000">
                <a:solidFill>
                  <a:srgbClr val="586EC0"/>
                </a:solidFill>
                <a:latin typeface="Century Gothic" panose="020B0502020202020204" pitchFamily="34" charset="0"/>
              </a:rPr>
              <a:t>+</a:t>
            </a:r>
            <a:r>
              <a:rPr lang="en-GB" sz="2400" b="1" baseline="-25000">
                <a:solidFill>
                  <a:srgbClr val="586EC0"/>
                </a:solidFill>
                <a:latin typeface="Century Gothic" panose="020B0502020202020204" pitchFamily="34" charset="0"/>
              </a:rPr>
              <a:t>(aq) </a:t>
            </a:r>
            <a:r>
              <a:rPr lang="en-GB" sz="2400" b="1">
                <a:solidFill>
                  <a:srgbClr val="586EC0"/>
                </a:solidFill>
                <a:latin typeface="Century Gothic" panose="020B0502020202020204" pitchFamily="34" charset="0"/>
              </a:rPr>
              <a:t>→ Ag </a:t>
            </a:r>
            <a:r>
              <a:rPr lang="en-GB" sz="2400" b="1" baseline="-25000">
                <a:solidFill>
                  <a:srgbClr val="586EC0"/>
                </a:solidFill>
                <a:latin typeface="Century Gothic" panose="020B0502020202020204" pitchFamily="34" charset="0"/>
              </a:rPr>
              <a:t>(s)</a:t>
            </a:r>
            <a:endParaRPr lang="en-GB" sz="2400" b="1" baseline="-25000">
              <a:solidFill>
                <a:srgbClr val="586EC0"/>
              </a:solidFill>
            </a:endParaRPr>
          </a:p>
        </p:txBody>
      </p:sp>
      <p:sp>
        <p:nvSpPr>
          <p:cNvPr id="31" name="TextBox 30">
            <a:extLst>
              <a:ext uri="{FF2B5EF4-FFF2-40B4-BE49-F238E27FC236}">
                <a16:creationId xmlns:a16="http://schemas.microsoft.com/office/drawing/2014/main" id="{F2CE2C51-C778-30B9-63C4-823FA5EAD320}"/>
              </a:ext>
            </a:extLst>
          </p:cNvPr>
          <p:cNvSpPr txBox="1"/>
          <p:nvPr/>
        </p:nvSpPr>
        <p:spPr>
          <a:xfrm>
            <a:off x="7427997" y="4825211"/>
            <a:ext cx="3732004" cy="46166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1 ion</a:t>
            </a:r>
            <a:r>
              <a:rPr lang="en-GB" sz="2400" b="1" baseline="-25000">
                <a:solidFill>
                  <a:schemeClr val="accent2">
                    <a:lumMod val="60000"/>
                    <a:lumOff val="40000"/>
                  </a:schemeClr>
                </a:solidFill>
                <a:latin typeface="Century Gothic" panose="020B0502020202020204" pitchFamily="34" charset="0"/>
              </a:rPr>
              <a:t> </a:t>
            </a:r>
            <a:r>
              <a:rPr lang="en-GB" sz="2400" b="1">
                <a:solidFill>
                  <a:schemeClr val="accent2">
                    <a:lumMod val="60000"/>
                    <a:lumOff val="40000"/>
                  </a:schemeClr>
                </a:solidFill>
                <a:latin typeface="Century Gothic" panose="020B0502020202020204" pitchFamily="34" charset="0"/>
              </a:rPr>
              <a:t>→ 1 atom</a:t>
            </a:r>
            <a:endParaRPr lang="en-GB" sz="2400" b="1" baseline="-25000">
              <a:solidFill>
                <a:schemeClr val="accent2">
                  <a:lumMod val="60000"/>
                  <a:lumOff val="40000"/>
                </a:schemeClr>
              </a:solidFill>
            </a:endParaRPr>
          </a:p>
        </p:txBody>
      </p:sp>
      <p:sp>
        <p:nvSpPr>
          <p:cNvPr id="32" name="TextBox 31">
            <a:extLst>
              <a:ext uri="{FF2B5EF4-FFF2-40B4-BE49-F238E27FC236}">
                <a16:creationId xmlns:a16="http://schemas.microsoft.com/office/drawing/2014/main" id="{FB877B2A-57F2-3D78-1D83-630A7A5C3193}"/>
              </a:ext>
            </a:extLst>
          </p:cNvPr>
          <p:cNvSpPr txBox="1"/>
          <p:nvPr/>
        </p:nvSpPr>
        <p:spPr>
          <a:xfrm>
            <a:off x="6608321" y="5286831"/>
            <a:ext cx="4335575" cy="46166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charge: +1→ charge: 0</a:t>
            </a:r>
            <a:endParaRPr lang="en-GB" sz="2400" b="1" baseline="-25000">
              <a:solidFill>
                <a:schemeClr val="accent2">
                  <a:lumMod val="60000"/>
                  <a:lumOff val="40000"/>
                </a:schemeClr>
              </a:solidFill>
            </a:endParaRPr>
          </a:p>
        </p:txBody>
      </p:sp>
      <p:grpSp>
        <p:nvGrpSpPr>
          <p:cNvPr id="33" name="Group 32">
            <a:extLst>
              <a:ext uri="{FF2B5EF4-FFF2-40B4-BE49-F238E27FC236}">
                <a16:creationId xmlns:a16="http://schemas.microsoft.com/office/drawing/2014/main" id="{3C4E8E6F-EE8C-6029-2A8C-673819BCB42E}"/>
              </a:ext>
            </a:extLst>
          </p:cNvPr>
          <p:cNvGrpSpPr/>
          <p:nvPr/>
        </p:nvGrpSpPr>
        <p:grpSpPr>
          <a:xfrm>
            <a:off x="6527539" y="5722541"/>
            <a:ext cx="4574096" cy="920644"/>
            <a:chOff x="90035" y="5706073"/>
            <a:chExt cx="4574096" cy="920644"/>
          </a:xfrm>
        </p:grpSpPr>
        <p:sp>
          <p:nvSpPr>
            <p:cNvPr id="34" name="TextBox 33">
              <a:extLst>
                <a:ext uri="{FF2B5EF4-FFF2-40B4-BE49-F238E27FC236}">
                  <a16:creationId xmlns:a16="http://schemas.microsoft.com/office/drawing/2014/main" id="{97EEF773-B2B9-77DA-E016-F4A40C6D0E56}"/>
                </a:ext>
              </a:extLst>
            </p:cNvPr>
            <p:cNvSpPr txBox="1"/>
            <p:nvPr/>
          </p:nvSpPr>
          <p:spPr>
            <a:xfrm>
              <a:off x="90035" y="5706073"/>
              <a:ext cx="3743605" cy="461665"/>
            </a:xfrm>
            <a:prstGeom prst="rect">
              <a:avLst/>
            </a:prstGeom>
            <a:solidFill>
              <a:schemeClr val="bg1"/>
            </a:solidFill>
          </p:spPr>
          <p:txBody>
            <a:bodyPr wrap="square" rtlCol="0">
              <a:spAutoFit/>
            </a:bodyPr>
            <a:lstStyle/>
            <a:p>
              <a:r>
                <a:rPr lang="en-GB" sz="2400" b="1">
                  <a:solidFill>
                    <a:srgbClr val="586EC0"/>
                  </a:solidFill>
                  <a:latin typeface="Century Gothic" panose="020B0502020202020204" pitchFamily="34" charset="0"/>
                </a:rPr>
                <a:t>Ag</a:t>
              </a:r>
              <a:r>
                <a:rPr lang="en-GB" sz="3200" b="1" baseline="30000">
                  <a:solidFill>
                    <a:srgbClr val="586EC0"/>
                  </a:solidFill>
                  <a:latin typeface="Century Gothic" panose="020B0502020202020204" pitchFamily="34" charset="0"/>
                </a:rPr>
                <a:t>+</a:t>
              </a:r>
              <a:r>
                <a:rPr lang="en-GB" sz="2400" b="1" baseline="-25000">
                  <a:solidFill>
                    <a:srgbClr val="586EC0"/>
                  </a:solidFill>
                  <a:latin typeface="Century Gothic" panose="020B0502020202020204" pitchFamily="34" charset="0"/>
                </a:rPr>
                <a:t>(aq) </a:t>
              </a:r>
              <a:r>
                <a:rPr lang="en-GB" sz="2400" b="1">
                  <a:solidFill>
                    <a:schemeClr val="accent2">
                      <a:lumMod val="60000"/>
                      <a:lumOff val="40000"/>
                    </a:schemeClr>
                  </a:solidFill>
                  <a:latin typeface="Century Gothic" panose="020B0502020202020204" pitchFamily="34" charset="0"/>
                </a:rPr>
                <a:t>+</a:t>
              </a:r>
              <a:r>
                <a:rPr lang="en-GB" sz="2400" b="1" baseline="-25000">
                  <a:solidFill>
                    <a:schemeClr val="accent2">
                      <a:lumMod val="60000"/>
                      <a:lumOff val="40000"/>
                    </a:schemeClr>
                  </a:solidFill>
                  <a:latin typeface="Century Gothic" panose="020B0502020202020204" pitchFamily="34" charset="0"/>
                </a:rPr>
                <a:t> </a:t>
              </a:r>
              <a:r>
                <a:rPr lang="en-GB" sz="2400" b="1">
                  <a:solidFill>
                    <a:schemeClr val="accent2">
                      <a:lumMod val="60000"/>
                      <a:lumOff val="40000"/>
                    </a:schemeClr>
                  </a:solidFill>
                  <a:latin typeface="Century Gothic" panose="020B0502020202020204" pitchFamily="34" charset="0"/>
                </a:rPr>
                <a:t>e</a:t>
              </a:r>
              <a:r>
                <a:rPr lang="en-GB" sz="3200" b="1" baseline="30000">
                  <a:solidFill>
                    <a:schemeClr val="accent2">
                      <a:lumMod val="60000"/>
                      <a:lumOff val="40000"/>
                    </a:schemeClr>
                  </a:solidFill>
                  <a:latin typeface="Century Gothic" panose="020B0502020202020204" pitchFamily="34" charset="0"/>
                </a:rPr>
                <a:t>-</a:t>
              </a:r>
              <a:r>
                <a:rPr lang="en-GB" sz="2400" b="1" baseline="-25000">
                  <a:solidFill>
                    <a:schemeClr val="accent2">
                      <a:lumMod val="60000"/>
                      <a:lumOff val="40000"/>
                    </a:schemeClr>
                  </a:solidFill>
                  <a:latin typeface="Century Gothic" panose="020B0502020202020204" pitchFamily="34" charset="0"/>
                </a:rPr>
                <a:t> </a:t>
              </a:r>
              <a:r>
                <a:rPr lang="en-GB" sz="2400" b="1">
                  <a:solidFill>
                    <a:schemeClr val="accent2">
                      <a:lumMod val="60000"/>
                      <a:lumOff val="40000"/>
                    </a:schemeClr>
                  </a:solidFill>
                  <a:latin typeface="Century Gothic" panose="020B0502020202020204" pitchFamily="34" charset="0"/>
                </a:rPr>
                <a:t>→ </a:t>
              </a:r>
              <a:r>
                <a:rPr lang="en-GB" sz="2400" b="1">
                  <a:solidFill>
                    <a:srgbClr val="586EC0"/>
                  </a:solidFill>
                  <a:latin typeface="Century Gothic" panose="020B0502020202020204" pitchFamily="34" charset="0"/>
                </a:rPr>
                <a:t>Ag </a:t>
              </a:r>
              <a:r>
                <a:rPr lang="en-GB" sz="2400" b="1" baseline="-25000">
                  <a:solidFill>
                    <a:srgbClr val="586EC0"/>
                  </a:solidFill>
                  <a:latin typeface="Century Gothic" panose="020B0502020202020204" pitchFamily="34" charset="0"/>
                </a:rPr>
                <a:t>(s)</a:t>
              </a:r>
              <a:endParaRPr lang="en-GB" sz="2400" b="1" baseline="-25000">
                <a:solidFill>
                  <a:schemeClr val="accent2">
                    <a:lumMod val="60000"/>
                    <a:lumOff val="40000"/>
                  </a:schemeClr>
                </a:solidFill>
                <a:latin typeface="Century Gothic" panose="020B0502020202020204" pitchFamily="34" charset="0"/>
              </a:endParaRPr>
            </a:p>
          </p:txBody>
        </p:sp>
        <p:sp>
          <p:nvSpPr>
            <p:cNvPr id="35" name="TextBox 34">
              <a:extLst>
                <a:ext uri="{FF2B5EF4-FFF2-40B4-BE49-F238E27FC236}">
                  <a16:creationId xmlns:a16="http://schemas.microsoft.com/office/drawing/2014/main" id="{12F68BEB-5053-7673-6866-13AB8657CEAD}"/>
                </a:ext>
              </a:extLst>
            </p:cNvPr>
            <p:cNvSpPr txBox="1"/>
            <p:nvPr/>
          </p:nvSpPr>
          <p:spPr>
            <a:xfrm>
              <a:off x="328556" y="6165052"/>
              <a:ext cx="4335575" cy="461665"/>
            </a:xfrm>
            <a:prstGeom prst="rect">
              <a:avLst/>
            </a:prstGeom>
            <a:solidFill>
              <a:schemeClr val="bg1"/>
            </a:solidFill>
          </p:spPr>
          <p:txBody>
            <a:bodyPr wrap="square" rtlCol="0">
              <a:spAutoFit/>
            </a:bodyPr>
            <a:lstStyle/>
            <a:p>
              <a:r>
                <a:rPr lang="en-GB" sz="2400" b="1">
                  <a:solidFill>
                    <a:schemeClr val="accent2">
                      <a:lumMod val="60000"/>
                      <a:lumOff val="40000"/>
                    </a:schemeClr>
                  </a:solidFill>
                  <a:latin typeface="Century Gothic" panose="020B0502020202020204" pitchFamily="34" charset="0"/>
                </a:rPr>
                <a:t>charge: 0 → charge: 0</a:t>
              </a:r>
              <a:endParaRPr lang="en-GB" sz="2400" b="1" baseline="-25000">
                <a:solidFill>
                  <a:schemeClr val="accent2">
                    <a:lumMod val="60000"/>
                    <a:lumOff val="40000"/>
                  </a:schemeClr>
                </a:solidFill>
              </a:endParaRPr>
            </a:p>
          </p:txBody>
        </p:sp>
      </p:grpSp>
      <p:pic>
        <p:nvPicPr>
          <p:cNvPr id="4" name="Picture 3">
            <a:extLst>
              <a:ext uri="{FF2B5EF4-FFF2-40B4-BE49-F238E27FC236}">
                <a16:creationId xmlns:a16="http://schemas.microsoft.com/office/drawing/2014/main" id="{C1A61DC2-EBAD-630D-8496-47540FB40BAB}"/>
              </a:ext>
            </a:extLst>
          </p:cNvPr>
          <p:cNvPicPr>
            <a:picLocks noChangeAspect="1"/>
          </p:cNvPicPr>
          <p:nvPr/>
        </p:nvPicPr>
        <p:blipFill>
          <a:blip r:embed="rId4"/>
          <a:stretch>
            <a:fillRect/>
          </a:stretch>
        </p:blipFill>
        <p:spPr>
          <a:xfrm>
            <a:off x="540000" y="3222896"/>
            <a:ext cx="10991818" cy="721685"/>
          </a:xfrm>
          <a:prstGeom prst="rect">
            <a:avLst/>
          </a:prstGeom>
        </p:spPr>
      </p:pic>
    </p:spTree>
    <p:extLst>
      <p:ext uri="{BB962C8B-B14F-4D97-AF65-F5344CB8AC3E}">
        <p14:creationId xmlns:p14="http://schemas.microsoft.com/office/powerpoint/2010/main" val="107557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fade">
                                      <p:cBhvr>
                                        <p:cTn id="46" dur="500"/>
                                        <p:tgtEl>
                                          <p:spTgt spid="3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9" grpId="0" animBg="1"/>
      <p:bldP spid="30" grpId="0" animBg="1"/>
      <p:bldP spid="31" grpId="0" animBg="1"/>
      <p:bldP spid="32"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604B28A-929D-C3B2-E183-ECD1598C8C5E}"/>
              </a:ext>
            </a:extLst>
          </p:cNvPr>
          <p:cNvPicPr>
            <a:picLocks noChangeAspect="1"/>
          </p:cNvPicPr>
          <p:nvPr/>
        </p:nvPicPr>
        <p:blipFill>
          <a:blip r:embed="rId3"/>
          <a:stretch>
            <a:fillRect/>
          </a:stretch>
        </p:blipFill>
        <p:spPr>
          <a:xfrm>
            <a:off x="540000" y="719998"/>
            <a:ext cx="10452289" cy="5855899"/>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C</a:t>
            </a:r>
          </a:p>
        </p:txBody>
      </p:sp>
      <p:sp>
        <p:nvSpPr>
          <p:cNvPr id="7" name="TextBox 6">
            <a:extLst>
              <a:ext uri="{FF2B5EF4-FFF2-40B4-BE49-F238E27FC236}">
                <a16:creationId xmlns:a16="http://schemas.microsoft.com/office/drawing/2014/main" id="{E51F0161-45DE-E4E5-6070-AEB7CA476A1D}"/>
              </a:ext>
            </a:extLst>
          </p:cNvPr>
          <p:cNvSpPr txBox="1"/>
          <p:nvPr/>
        </p:nvSpPr>
        <p:spPr>
          <a:xfrm>
            <a:off x="323522" y="2826906"/>
            <a:ext cx="10620374" cy="523220"/>
          </a:xfrm>
          <a:prstGeom prst="rect">
            <a:avLst/>
          </a:prstGeom>
          <a:noFill/>
        </p:spPr>
        <p:txBody>
          <a:bodyPr wrap="square">
            <a:spAutoFit/>
          </a:bodyPr>
          <a:lstStyle/>
          <a:p>
            <a:pPr algn="ctr"/>
            <a:r>
              <a:rPr lang="en-US" sz="2800" b="1">
                <a:solidFill>
                  <a:schemeClr val="accent2">
                    <a:lumMod val="60000"/>
                    <a:lumOff val="40000"/>
                  </a:schemeClr>
                </a:solidFill>
                <a:latin typeface="Century Gothic" panose="020B0502020202020204" pitchFamily="34" charset="0"/>
              </a:rPr>
              <a:t>Cl</a:t>
            </a:r>
            <a:r>
              <a:rPr lang="en-US" sz="2800" b="1" baseline="-25000">
                <a:solidFill>
                  <a:schemeClr val="accent2">
                    <a:lumMod val="60000"/>
                    <a:lumOff val="40000"/>
                  </a:schemeClr>
                </a:solidFill>
                <a:latin typeface="Century Gothic" panose="020B0502020202020204" pitchFamily="34" charset="0"/>
              </a:rPr>
              <a:t>2</a:t>
            </a:r>
            <a:r>
              <a:rPr lang="en-US" sz="2800" b="1">
                <a:solidFill>
                  <a:schemeClr val="accent2">
                    <a:lumMod val="60000"/>
                    <a:lumOff val="40000"/>
                  </a:schemeClr>
                </a:solidFill>
                <a:latin typeface="Century Gothic" panose="020B0502020202020204" pitchFamily="34" charset="0"/>
              </a:rPr>
              <a:t> + 2KBr </a:t>
            </a:r>
            <a:r>
              <a:rPr lang="en-GB" sz="2800">
                <a:solidFill>
                  <a:schemeClr val="accent2">
                    <a:lumMod val="60000"/>
                    <a:lumOff val="40000"/>
                  </a:schemeClr>
                </a:solidFill>
                <a:latin typeface="Century Gothic" panose="020B0502020202020204" pitchFamily="34" charset="0"/>
              </a:rPr>
              <a:t>→</a:t>
            </a:r>
            <a:r>
              <a:rPr lang="en-US" sz="2800" b="1">
                <a:solidFill>
                  <a:schemeClr val="accent2">
                    <a:lumMod val="60000"/>
                    <a:lumOff val="40000"/>
                  </a:schemeClr>
                </a:solidFill>
                <a:latin typeface="Century Gothic" panose="020B0502020202020204" pitchFamily="34" charset="0"/>
              </a:rPr>
              <a:t> 2KCl + Br</a:t>
            </a:r>
            <a:r>
              <a:rPr lang="en-US" sz="2800" b="1" baseline="-25000">
                <a:solidFill>
                  <a:schemeClr val="accent2">
                    <a:lumMod val="60000"/>
                    <a:lumOff val="40000"/>
                  </a:schemeClr>
                </a:solidFill>
                <a:latin typeface="Century Gothic" panose="020B0502020202020204" pitchFamily="34" charset="0"/>
              </a:rPr>
              <a:t>2</a:t>
            </a:r>
            <a:endParaRPr lang="en-US" sz="2800" b="1">
              <a:solidFill>
                <a:schemeClr val="accent2">
                  <a:lumMod val="60000"/>
                  <a:lumOff val="40000"/>
                </a:schemeClr>
              </a:solidFill>
              <a:latin typeface="Century Gothic" panose="020B0502020202020204" pitchFamily="34" charset="0"/>
            </a:endParaRPr>
          </a:p>
        </p:txBody>
      </p:sp>
      <p:sp>
        <p:nvSpPr>
          <p:cNvPr id="13" name="TextBox 12">
            <a:extLst>
              <a:ext uri="{FF2B5EF4-FFF2-40B4-BE49-F238E27FC236}">
                <a16:creationId xmlns:a16="http://schemas.microsoft.com/office/drawing/2014/main" id="{534FD9B4-F262-C67D-A4F1-CD565D10C8B0}"/>
              </a:ext>
            </a:extLst>
          </p:cNvPr>
          <p:cNvSpPr txBox="1"/>
          <p:nvPr/>
        </p:nvSpPr>
        <p:spPr>
          <a:xfrm>
            <a:off x="371915" y="4044074"/>
            <a:ext cx="10620374" cy="523220"/>
          </a:xfrm>
          <a:prstGeom prst="rect">
            <a:avLst/>
          </a:prstGeom>
          <a:noFill/>
        </p:spPr>
        <p:txBody>
          <a:bodyPr wrap="square">
            <a:spAutoFit/>
          </a:bodyPr>
          <a:lstStyle/>
          <a:p>
            <a:pPr algn="ctr"/>
            <a:r>
              <a:rPr lang="en-US" sz="2800" b="1">
                <a:solidFill>
                  <a:schemeClr val="accent2">
                    <a:lumMod val="60000"/>
                    <a:lumOff val="40000"/>
                  </a:schemeClr>
                </a:solidFill>
                <a:latin typeface="Century Gothic" panose="020B0502020202020204" pitchFamily="34" charset="0"/>
              </a:rPr>
              <a:t>Cl</a:t>
            </a:r>
            <a:r>
              <a:rPr lang="en-US" sz="2800" b="1" baseline="-25000">
                <a:solidFill>
                  <a:schemeClr val="accent2">
                    <a:lumMod val="60000"/>
                    <a:lumOff val="40000"/>
                  </a:schemeClr>
                </a:solidFill>
                <a:latin typeface="Century Gothic" panose="020B0502020202020204" pitchFamily="34" charset="0"/>
              </a:rPr>
              <a:t>2(g)</a:t>
            </a:r>
            <a:r>
              <a:rPr lang="en-US" sz="2800" b="1">
                <a:solidFill>
                  <a:schemeClr val="accent2">
                    <a:lumMod val="60000"/>
                    <a:lumOff val="40000"/>
                  </a:schemeClr>
                </a:solidFill>
                <a:latin typeface="Century Gothic" panose="020B0502020202020204" pitchFamily="34" charset="0"/>
              </a:rPr>
              <a:t> + 2Br</a:t>
            </a:r>
            <a:r>
              <a:rPr lang="en-US" sz="3200" b="1" baseline="30000">
                <a:solidFill>
                  <a:schemeClr val="accent2">
                    <a:lumMod val="60000"/>
                    <a:lumOff val="40000"/>
                  </a:schemeClr>
                </a:solidFill>
                <a:latin typeface="Century Gothic" panose="020B0502020202020204" pitchFamily="34" charset="0"/>
              </a:rPr>
              <a:t>-</a:t>
            </a:r>
            <a:r>
              <a:rPr lang="en-US" sz="2400" b="1" baseline="-25000">
                <a:solidFill>
                  <a:schemeClr val="accent2">
                    <a:lumMod val="60000"/>
                    <a:lumOff val="40000"/>
                  </a:schemeClr>
                </a:solidFill>
                <a:latin typeface="Century Gothic" panose="020B0502020202020204" pitchFamily="34" charset="0"/>
              </a:rPr>
              <a:t>(aq)</a:t>
            </a:r>
            <a:r>
              <a:rPr lang="en-US" sz="2000" b="1" baseline="-25000">
                <a:solidFill>
                  <a:schemeClr val="accent2">
                    <a:lumMod val="60000"/>
                    <a:lumOff val="40000"/>
                  </a:schemeClr>
                </a:solidFill>
                <a:latin typeface="Century Gothic" panose="020B0502020202020204" pitchFamily="34" charset="0"/>
              </a:rPr>
              <a:t> </a:t>
            </a:r>
            <a:r>
              <a:rPr lang="en-GB" sz="2800">
                <a:solidFill>
                  <a:schemeClr val="accent2">
                    <a:lumMod val="60000"/>
                    <a:lumOff val="40000"/>
                  </a:schemeClr>
                </a:solidFill>
                <a:latin typeface="Century Gothic" panose="020B0502020202020204" pitchFamily="34" charset="0"/>
              </a:rPr>
              <a:t>→</a:t>
            </a:r>
            <a:r>
              <a:rPr lang="en-US" sz="2800" b="1">
                <a:solidFill>
                  <a:schemeClr val="accent2">
                    <a:lumMod val="60000"/>
                    <a:lumOff val="40000"/>
                  </a:schemeClr>
                </a:solidFill>
                <a:latin typeface="Century Gothic" panose="020B0502020202020204" pitchFamily="34" charset="0"/>
              </a:rPr>
              <a:t> 2Cl</a:t>
            </a:r>
            <a:r>
              <a:rPr lang="en-US" sz="2800" b="1" baseline="30000">
                <a:solidFill>
                  <a:schemeClr val="accent2">
                    <a:lumMod val="60000"/>
                    <a:lumOff val="40000"/>
                  </a:schemeClr>
                </a:solidFill>
                <a:latin typeface="Century Gothic" panose="020B0502020202020204" pitchFamily="34" charset="0"/>
              </a:rPr>
              <a:t>-</a:t>
            </a:r>
            <a:r>
              <a:rPr lang="en-US" sz="2400" b="1" baseline="-25000">
                <a:solidFill>
                  <a:schemeClr val="accent2">
                    <a:lumMod val="60000"/>
                    <a:lumOff val="40000"/>
                  </a:schemeClr>
                </a:solidFill>
                <a:latin typeface="Century Gothic" panose="020B0502020202020204" pitchFamily="34" charset="0"/>
              </a:rPr>
              <a:t>(aq) </a:t>
            </a:r>
            <a:r>
              <a:rPr lang="en-US" sz="2800" b="1">
                <a:solidFill>
                  <a:schemeClr val="accent2">
                    <a:lumMod val="60000"/>
                    <a:lumOff val="40000"/>
                  </a:schemeClr>
                </a:solidFill>
                <a:latin typeface="Century Gothic" panose="020B0502020202020204" pitchFamily="34" charset="0"/>
              </a:rPr>
              <a:t>+ Br</a:t>
            </a:r>
            <a:r>
              <a:rPr lang="en-US" sz="2800" b="1" baseline="-25000">
                <a:solidFill>
                  <a:schemeClr val="accent2">
                    <a:lumMod val="60000"/>
                    <a:lumOff val="40000"/>
                  </a:schemeClr>
                </a:solidFill>
                <a:latin typeface="Century Gothic" panose="020B0502020202020204" pitchFamily="34" charset="0"/>
              </a:rPr>
              <a:t>2 (l)</a:t>
            </a:r>
            <a:r>
              <a:rPr lang="en-US" sz="2800" b="1">
                <a:solidFill>
                  <a:schemeClr val="accent2">
                    <a:lumMod val="60000"/>
                    <a:lumOff val="40000"/>
                  </a:schemeClr>
                </a:solidFill>
                <a:latin typeface="Century Gothic" panose="020B0502020202020204" pitchFamily="34" charset="0"/>
              </a:rPr>
              <a:t> </a:t>
            </a:r>
          </a:p>
        </p:txBody>
      </p:sp>
      <p:sp>
        <p:nvSpPr>
          <p:cNvPr id="14" name="TextBox 13">
            <a:extLst>
              <a:ext uri="{FF2B5EF4-FFF2-40B4-BE49-F238E27FC236}">
                <a16:creationId xmlns:a16="http://schemas.microsoft.com/office/drawing/2014/main" id="{381C7C7F-28A2-B49D-D02C-724A86ABAFEA}"/>
              </a:ext>
            </a:extLst>
          </p:cNvPr>
          <p:cNvSpPr txBox="1"/>
          <p:nvPr/>
        </p:nvSpPr>
        <p:spPr>
          <a:xfrm>
            <a:off x="371915" y="5335595"/>
            <a:ext cx="10620374" cy="523220"/>
          </a:xfrm>
          <a:prstGeom prst="rect">
            <a:avLst/>
          </a:prstGeom>
          <a:noFill/>
        </p:spPr>
        <p:txBody>
          <a:bodyPr wrap="square">
            <a:spAutoFit/>
          </a:bodyPr>
          <a:lstStyle/>
          <a:p>
            <a:pPr algn="ctr"/>
            <a:r>
              <a:rPr lang="en-US" sz="2800" b="1">
                <a:solidFill>
                  <a:schemeClr val="accent2">
                    <a:lumMod val="60000"/>
                    <a:lumOff val="40000"/>
                  </a:schemeClr>
                </a:solidFill>
                <a:latin typeface="Century Gothic" panose="020B0502020202020204" pitchFamily="34" charset="0"/>
              </a:rPr>
              <a:t>Cl</a:t>
            </a:r>
            <a:r>
              <a:rPr lang="en-US" sz="2800" b="1" baseline="-25000">
                <a:solidFill>
                  <a:schemeClr val="accent2">
                    <a:lumMod val="60000"/>
                    <a:lumOff val="40000"/>
                  </a:schemeClr>
                </a:solidFill>
                <a:latin typeface="Century Gothic" panose="020B0502020202020204" pitchFamily="34" charset="0"/>
              </a:rPr>
              <a:t>2 (g)</a:t>
            </a:r>
            <a:r>
              <a:rPr lang="en-US" sz="2800" b="1">
                <a:solidFill>
                  <a:schemeClr val="accent2">
                    <a:lumMod val="60000"/>
                    <a:lumOff val="40000"/>
                  </a:schemeClr>
                </a:solidFill>
                <a:latin typeface="Century Gothic" panose="020B0502020202020204" pitchFamily="34" charset="0"/>
              </a:rPr>
              <a:t> + 2e</a:t>
            </a:r>
            <a:r>
              <a:rPr lang="en-US" sz="3200" b="1" baseline="30000">
                <a:solidFill>
                  <a:schemeClr val="accent2">
                    <a:lumMod val="60000"/>
                    <a:lumOff val="40000"/>
                  </a:schemeClr>
                </a:solidFill>
                <a:latin typeface="Century Gothic" panose="020B0502020202020204" pitchFamily="34" charset="0"/>
              </a:rPr>
              <a:t>-</a:t>
            </a:r>
            <a:r>
              <a:rPr lang="en-US" sz="2800" b="1">
                <a:solidFill>
                  <a:schemeClr val="accent2">
                    <a:lumMod val="60000"/>
                    <a:lumOff val="40000"/>
                  </a:schemeClr>
                </a:solidFill>
                <a:latin typeface="Century Gothic" panose="020B0502020202020204" pitchFamily="34" charset="0"/>
              </a:rPr>
              <a:t> </a:t>
            </a:r>
            <a:r>
              <a:rPr lang="en-GB" sz="2800">
                <a:solidFill>
                  <a:schemeClr val="accent2">
                    <a:lumMod val="60000"/>
                    <a:lumOff val="40000"/>
                  </a:schemeClr>
                </a:solidFill>
                <a:latin typeface="Century Gothic" panose="020B0502020202020204" pitchFamily="34" charset="0"/>
              </a:rPr>
              <a:t>→</a:t>
            </a:r>
            <a:r>
              <a:rPr lang="en-US" sz="2800" b="1">
                <a:solidFill>
                  <a:schemeClr val="accent2">
                    <a:lumMod val="60000"/>
                    <a:lumOff val="40000"/>
                  </a:schemeClr>
                </a:solidFill>
                <a:latin typeface="Century Gothic" panose="020B0502020202020204" pitchFamily="34" charset="0"/>
              </a:rPr>
              <a:t> 2Cl</a:t>
            </a:r>
            <a:r>
              <a:rPr lang="en-US" sz="2800" b="1" baseline="30000">
                <a:solidFill>
                  <a:schemeClr val="accent2">
                    <a:lumMod val="60000"/>
                    <a:lumOff val="40000"/>
                  </a:schemeClr>
                </a:solidFill>
                <a:latin typeface="Century Gothic" panose="020B0502020202020204" pitchFamily="34" charset="0"/>
              </a:rPr>
              <a:t>-</a:t>
            </a:r>
            <a:r>
              <a:rPr lang="en-US" sz="2800" b="1" baseline="-25000">
                <a:solidFill>
                  <a:schemeClr val="accent2">
                    <a:lumMod val="60000"/>
                    <a:lumOff val="40000"/>
                  </a:schemeClr>
                </a:solidFill>
                <a:latin typeface="Century Gothic" panose="020B0502020202020204" pitchFamily="34" charset="0"/>
              </a:rPr>
              <a:t>(aq) </a:t>
            </a:r>
            <a:endParaRPr lang="en-US" sz="2800" b="1">
              <a:solidFill>
                <a:schemeClr val="accent2">
                  <a:lumMod val="60000"/>
                  <a:lumOff val="40000"/>
                </a:schemeClr>
              </a:solidFill>
              <a:latin typeface="Century Gothic" panose="020B0502020202020204" pitchFamily="34" charset="0"/>
            </a:endParaRPr>
          </a:p>
        </p:txBody>
      </p:sp>
      <p:sp>
        <p:nvSpPr>
          <p:cNvPr id="15" name="TextBox 14">
            <a:extLst>
              <a:ext uri="{FF2B5EF4-FFF2-40B4-BE49-F238E27FC236}">
                <a16:creationId xmlns:a16="http://schemas.microsoft.com/office/drawing/2014/main" id="{0D2E9D9A-77A5-376F-8817-546374AF3713}"/>
              </a:ext>
            </a:extLst>
          </p:cNvPr>
          <p:cNvSpPr txBox="1"/>
          <p:nvPr/>
        </p:nvSpPr>
        <p:spPr>
          <a:xfrm>
            <a:off x="371915" y="5924968"/>
            <a:ext cx="10620374" cy="584775"/>
          </a:xfrm>
          <a:prstGeom prst="rect">
            <a:avLst/>
          </a:prstGeom>
          <a:noFill/>
        </p:spPr>
        <p:txBody>
          <a:bodyPr wrap="square">
            <a:spAutoFit/>
          </a:bodyPr>
          <a:lstStyle/>
          <a:p>
            <a:pPr algn="ctr"/>
            <a:r>
              <a:rPr lang="en-US" sz="2800" b="1">
                <a:solidFill>
                  <a:schemeClr val="accent2">
                    <a:lumMod val="60000"/>
                    <a:lumOff val="40000"/>
                  </a:schemeClr>
                </a:solidFill>
                <a:latin typeface="Century Gothic" panose="020B0502020202020204" pitchFamily="34" charset="0"/>
              </a:rPr>
              <a:t>2Br</a:t>
            </a:r>
            <a:r>
              <a:rPr lang="en-US" sz="3200" b="1" baseline="30000">
                <a:solidFill>
                  <a:schemeClr val="accent2">
                    <a:lumMod val="60000"/>
                    <a:lumOff val="40000"/>
                  </a:schemeClr>
                </a:solidFill>
                <a:latin typeface="Century Gothic" panose="020B0502020202020204" pitchFamily="34" charset="0"/>
              </a:rPr>
              <a:t>-</a:t>
            </a:r>
            <a:r>
              <a:rPr lang="en-US" sz="2800" b="1" baseline="-25000">
                <a:solidFill>
                  <a:schemeClr val="accent2">
                    <a:lumMod val="60000"/>
                    <a:lumOff val="40000"/>
                  </a:schemeClr>
                </a:solidFill>
                <a:latin typeface="Century Gothic" panose="020B0502020202020204" pitchFamily="34" charset="0"/>
              </a:rPr>
              <a:t>(aq)</a:t>
            </a:r>
            <a:r>
              <a:rPr lang="en-US" sz="2800" b="1">
                <a:solidFill>
                  <a:schemeClr val="accent2">
                    <a:lumMod val="60000"/>
                    <a:lumOff val="40000"/>
                  </a:schemeClr>
                </a:solidFill>
                <a:latin typeface="Century Gothic" panose="020B0502020202020204" pitchFamily="34" charset="0"/>
              </a:rPr>
              <a:t> </a:t>
            </a:r>
            <a:r>
              <a:rPr lang="en-GB" sz="2800">
                <a:solidFill>
                  <a:schemeClr val="accent2">
                    <a:lumMod val="60000"/>
                    <a:lumOff val="40000"/>
                  </a:schemeClr>
                </a:solidFill>
                <a:latin typeface="Century Gothic" panose="020B0502020202020204" pitchFamily="34" charset="0"/>
              </a:rPr>
              <a:t>→</a:t>
            </a:r>
            <a:r>
              <a:rPr lang="en-US" sz="2800" b="1">
                <a:solidFill>
                  <a:schemeClr val="accent2">
                    <a:lumMod val="60000"/>
                    <a:lumOff val="40000"/>
                  </a:schemeClr>
                </a:solidFill>
                <a:latin typeface="Century Gothic" panose="020B0502020202020204" pitchFamily="34" charset="0"/>
              </a:rPr>
              <a:t> Br</a:t>
            </a:r>
            <a:r>
              <a:rPr lang="en-US" sz="2800" b="1" baseline="-25000">
                <a:solidFill>
                  <a:schemeClr val="accent2">
                    <a:lumMod val="60000"/>
                    <a:lumOff val="40000"/>
                  </a:schemeClr>
                </a:solidFill>
                <a:latin typeface="Century Gothic" panose="020B0502020202020204" pitchFamily="34" charset="0"/>
              </a:rPr>
              <a:t>2 (l) </a:t>
            </a:r>
            <a:r>
              <a:rPr lang="en-US" sz="2800" b="1">
                <a:solidFill>
                  <a:schemeClr val="accent2">
                    <a:lumMod val="60000"/>
                    <a:lumOff val="40000"/>
                  </a:schemeClr>
                </a:solidFill>
                <a:latin typeface="Century Gothic" panose="020B0502020202020204" pitchFamily="34" charset="0"/>
              </a:rPr>
              <a:t>+ 2e</a:t>
            </a:r>
            <a:r>
              <a:rPr lang="en-US" sz="3200" b="1" baseline="30000">
                <a:solidFill>
                  <a:schemeClr val="accent2">
                    <a:lumMod val="60000"/>
                    <a:lumOff val="40000"/>
                  </a:schemeClr>
                </a:solidFill>
                <a:latin typeface="Century Gothic" panose="020B0502020202020204" pitchFamily="34" charset="0"/>
              </a:rPr>
              <a:t>-</a:t>
            </a:r>
            <a:endParaRPr lang="en-US" sz="2800" b="1">
              <a:solidFill>
                <a:schemeClr val="accent2">
                  <a:lumMod val="60000"/>
                  <a:lumOff val="40000"/>
                </a:schemeClr>
              </a:solidFill>
              <a:latin typeface="Century Gothic" panose="020B0502020202020204" pitchFamily="34" charset="0"/>
            </a:endParaRPr>
          </a:p>
        </p:txBody>
      </p:sp>
    </p:spTree>
    <p:extLst>
      <p:ext uri="{BB962C8B-B14F-4D97-AF65-F5344CB8AC3E}">
        <p14:creationId xmlns:p14="http://schemas.microsoft.com/office/powerpoint/2010/main" val="318891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4605D7F-C636-C567-7339-C124E1035429}"/>
              </a:ext>
            </a:extLst>
          </p:cNvPr>
          <p:cNvPicPr>
            <a:picLocks noChangeAspect="1"/>
          </p:cNvPicPr>
          <p:nvPr/>
        </p:nvPicPr>
        <p:blipFill>
          <a:blip r:embed="rId3"/>
          <a:stretch>
            <a:fillRect/>
          </a:stretch>
        </p:blipFill>
        <p:spPr>
          <a:xfrm>
            <a:off x="540000" y="724284"/>
            <a:ext cx="10458022" cy="5948890"/>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C</a:t>
            </a:r>
          </a:p>
        </p:txBody>
      </p:sp>
      <p:sp>
        <p:nvSpPr>
          <p:cNvPr id="7" name="TextBox 6">
            <a:extLst>
              <a:ext uri="{FF2B5EF4-FFF2-40B4-BE49-F238E27FC236}">
                <a16:creationId xmlns:a16="http://schemas.microsoft.com/office/drawing/2014/main" id="{E51F0161-45DE-E4E5-6070-AEB7CA476A1D}"/>
              </a:ext>
            </a:extLst>
          </p:cNvPr>
          <p:cNvSpPr txBox="1"/>
          <p:nvPr/>
        </p:nvSpPr>
        <p:spPr>
          <a:xfrm>
            <a:off x="946466" y="2636755"/>
            <a:ext cx="9960663" cy="830997"/>
          </a:xfrm>
          <a:prstGeom prst="rect">
            <a:avLst/>
          </a:prstGeom>
          <a:solidFill>
            <a:schemeClr val="bg1"/>
          </a:solidFill>
        </p:spPr>
        <p:txBody>
          <a:bodyPr wrap="square">
            <a:spAutoFit/>
          </a:bodyPr>
          <a:lstStyle/>
          <a:p>
            <a:r>
              <a:rPr lang="en-GB" sz="2400" b="1">
                <a:solidFill>
                  <a:schemeClr val="accent2">
                    <a:lumMod val="60000"/>
                    <a:lumOff val="40000"/>
                  </a:schemeClr>
                </a:solidFill>
                <a:latin typeface="Century Gothic" panose="020B0502020202020204" pitchFamily="34" charset="0"/>
              </a:rPr>
              <a:t>Chlorine is in period 3 so it has 3 electron shells.</a:t>
            </a:r>
          </a:p>
          <a:p>
            <a:r>
              <a:rPr lang="en-GB" sz="2400" b="1">
                <a:solidFill>
                  <a:schemeClr val="accent2">
                    <a:lumMod val="60000"/>
                    <a:lumOff val="40000"/>
                  </a:schemeClr>
                </a:solidFill>
                <a:latin typeface="Century Gothic" panose="020B0502020202020204" pitchFamily="34" charset="0"/>
              </a:rPr>
              <a:t>Bromine is in period 4 so it has 4 electron shells.</a:t>
            </a:r>
          </a:p>
        </p:txBody>
      </p:sp>
      <p:sp>
        <p:nvSpPr>
          <p:cNvPr id="5" name="TextBox 4">
            <a:extLst>
              <a:ext uri="{FF2B5EF4-FFF2-40B4-BE49-F238E27FC236}">
                <a16:creationId xmlns:a16="http://schemas.microsoft.com/office/drawing/2014/main" id="{E0E40823-52F2-67C3-4C33-A0B6B3C9DD6A}"/>
              </a:ext>
            </a:extLst>
          </p:cNvPr>
          <p:cNvSpPr txBox="1"/>
          <p:nvPr/>
        </p:nvSpPr>
        <p:spPr>
          <a:xfrm>
            <a:off x="946466" y="1072801"/>
            <a:ext cx="9637228" cy="830997"/>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Both reduction and oxidation reactions are happening in the reaction.</a:t>
            </a:r>
          </a:p>
        </p:txBody>
      </p:sp>
      <p:sp>
        <p:nvSpPr>
          <p:cNvPr id="9" name="TextBox 8">
            <a:extLst>
              <a:ext uri="{FF2B5EF4-FFF2-40B4-BE49-F238E27FC236}">
                <a16:creationId xmlns:a16="http://schemas.microsoft.com/office/drawing/2014/main" id="{07E742C4-6BD2-1837-B964-13EB9DB16511}"/>
              </a:ext>
            </a:extLst>
          </p:cNvPr>
          <p:cNvSpPr txBox="1"/>
          <p:nvPr/>
        </p:nvSpPr>
        <p:spPr>
          <a:xfrm>
            <a:off x="946465" y="4200709"/>
            <a:ext cx="9960663" cy="830997"/>
          </a:xfrm>
          <a:prstGeom prst="rect">
            <a:avLst/>
          </a:prstGeom>
          <a:solidFill>
            <a:schemeClr val="bg1"/>
          </a:solidFill>
        </p:spPr>
        <p:txBody>
          <a:bodyPr wrap="square">
            <a:spAutoFit/>
          </a:bodyPr>
          <a:lstStyle/>
          <a:p>
            <a:r>
              <a:rPr lang="en-GB" sz="2400" b="1">
                <a:solidFill>
                  <a:schemeClr val="accent2">
                    <a:lumMod val="60000"/>
                    <a:lumOff val="40000"/>
                  </a:schemeClr>
                </a:solidFill>
                <a:latin typeface="Century Gothic" panose="020B0502020202020204" pitchFamily="34" charset="0"/>
              </a:rPr>
              <a:t>Chlorine is a smaller than bromine because it has 3 electron shells whereas bromine has 4 electron shells.</a:t>
            </a:r>
          </a:p>
        </p:txBody>
      </p:sp>
      <p:sp>
        <p:nvSpPr>
          <p:cNvPr id="12" name="TextBox 11">
            <a:extLst>
              <a:ext uri="{FF2B5EF4-FFF2-40B4-BE49-F238E27FC236}">
                <a16:creationId xmlns:a16="http://schemas.microsoft.com/office/drawing/2014/main" id="{DA25600C-B7A3-2B06-4A53-B6A5456D8BE5}"/>
              </a:ext>
            </a:extLst>
          </p:cNvPr>
          <p:cNvSpPr txBox="1"/>
          <p:nvPr/>
        </p:nvSpPr>
        <p:spPr>
          <a:xfrm>
            <a:off x="946464" y="5021442"/>
            <a:ext cx="9960663" cy="830997"/>
          </a:xfrm>
          <a:prstGeom prst="rect">
            <a:avLst/>
          </a:prstGeom>
          <a:solidFill>
            <a:schemeClr val="bg1"/>
          </a:solidFill>
        </p:spPr>
        <p:txBody>
          <a:bodyPr wrap="square">
            <a:spAutoFit/>
          </a:bodyPr>
          <a:lstStyle/>
          <a:p>
            <a:r>
              <a:rPr lang="en-GB" sz="2400" b="1">
                <a:solidFill>
                  <a:schemeClr val="accent2">
                    <a:lumMod val="60000"/>
                    <a:lumOff val="40000"/>
                  </a:schemeClr>
                </a:solidFill>
                <a:latin typeface="Century Gothic" panose="020B0502020202020204" pitchFamily="34" charset="0"/>
              </a:rPr>
              <a:t>This means that chlorine has a shorter distance between the positively charged nucleus and the outer shell.</a:t>
            </a:r>
          </a:p>
        </p:txBody>
      </p:sp>
      <p:sp>
        <p:nvSpPr>
          <p:cNvPr id="16" name="TextBox 15">
            <a:extLst>
              <a:ext uri="{FF2B5EF4-FFF2-40B4-BE49-F238E27FC236}">
                <a16:creationId xmlns:a16="http://schemas.microsoft.com/office/drawing/2014/main" id="{DC311E47-69F2-838A-7B0F-B4536936CD34}"/>
              </a:ext>
            </a:extLst>
          </p:cNvPr>
          <p:cNvSpPr txBox="1"/>
          <p:nvPr/>
        </p:nvSpPr>
        <p:spPr>
          <a:xfrm>
            <a:off x="869668" y="5823129"/>
            <a:ext cx="9960663" cy="461665"/>
          </a:xfrm>
          <a:prstGeom prst="rect">
            <a:avLst/>
          </a:prstGeom>
          <a:solidFill>
            <a:schemeClr val="bg1"/>
          </a:solidFill>
        </p:spPr>
        <p:txBody>
          <a:bodyPr wrap="square">
            <a:spAutoFit/>
          </a:bodyPr>
          <a:lstStyle/>
          <a:p>
            <a:r>
              <a:rPr lang="en-GB" sz="2400" b="1">
                <a:solidFill>
                  <a:schemeClr val="accent2">
                    <a:lumMod val="60000"/>
                    <a:lumOff val="40000"/>
                  </a:schemeClr>
                </a:solidFill>
                <a:latin typeface="Century Gothic" panose="020B0502020202020204" pitchFamily="34" charset="0"/>
              </a:rPr>
              <a:t>Therefore chlorine has less shielding of the nucleus than bromine,</a:t>
            </a:r>
          </a:p>
        </p:txBody>
      </p:sp>
      <p:sp>
        <p:nvSpPr>
          <p:cNvPr id="17" name="TextBox 16">
            <a:extLst>
              <a:ext uri="{FF2B5EF4-FFF2-40B4-BE49-F238E27FC236}">
                <a16:creationId xmlns:a16="http://schemas.microsoft.com/office/drawing/2014/main" id="{9B3176A9-151A-92A8-53F9-2CEAABB736B0}"/>
              </a:ext>
            </a:extLst>
          </p:cNvPr>
          <p:cNvSpPr txBox="1"/>
          <p:nvPr/>
        </p:nvSpPr>
        <p:spPr>
          <a:xfrm>
            <a:off x="869668" y="6259946"/>
            <a:ext cx="10290332" cy="461665"/>
          </a:xfrm>
          <a:prstGeom prst="rect">
            <a:avLst/>
          </a:prstGeom>
          <a:solidFill>
            <a:schemeClr val="bg1"/>
          </a:solidFill>
        </p:spPr>
        <p:txBody>
          <a:bodyPr wrap="square">
            <a:spAutoFit/>
          </a:bodyPr>
          <a:lstStyle/>
          <a:p>
            <a:r>
              <a:rPr lang="en-GB" sz="2400" b="1">
                <a:solidFill>
                  <a:schemeClr val="accent2">
                    <a:lumMod val="60000"/>
                    <a:lumOff val="40000"/>
                  </a:schemeClr>
                </a:solidFill>
                <a:latin typeface="Century Gothic" panose="020B0502020202020204" pitchFamily="34" charset="0"/>
              </a:rPr>
              <a:t>so can gain one electron more easily which makes it more reactive.</a:t>
            </a:r>
          </a:p>
        </p:txBody>
      </p:sp>
    </p:spTree>
    <p:extLst>
      <p:ext uri="{BB962C8B-B14F-4D97-AF65-F5344CB8AC3E}">
        <p14:creationId xmlns:p14="http://schemas.microsoft.com/office/powerpoint/2010/main" val="100157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9" grpId="0" animBg="1"/>
      <p:bldP spid="12" grpId="0" animBg="1"/>
      <p:bldP spid="16"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540000" y="996078"/>
            <a:ext cx="10880669" cy="2677656"/>
          </a:xfrm>
          <a:prstGeom prst="rect">
            <a:avLst/>
          </a:prstGeom>
          <a:noFill/>
        </p:spPr>
        <p:txBody>
          <a:bodyPr wrap="square" rtlCol="0">
            <a:spAutoFit/>
          </a:bodyPr>
          <a:lstStyle/>
          <a:p>
            <a:pPr marL="457200" indent="-457200">
              <a:buAutoNum type="arabicPeriod"/>
            </a:pPr>
            <a:r>
              <a:rPr lang="en-GB" sz="2400" dirty="0">
                <a:latin typeface="Century Gothic" panose="020B0502020202020204" pitchFamily="34" charset="0"/>
              </a:rPr>
              <a:t>The reaction between magnesium and copper (II) sulfate can be represented by the following ionic equation: </a:t>
            </a:r>
          </a:p>
          <a:p>
            <a:pPr algn="ctr"/>
            <a:r>
              <a:rPr lang="en-GB" sz="2400" dirty="0">
                <a:latin typeface="Century Gothic" panose="020B0502020202020204" pitchFamily="34" charset="0"/>
              </a:rPr>
              <a:t>Mg</a:t>
            </a:r>
            <a:r>
              <a:rPr lang="en-GB" sz="2400" baseline="-25000" dirty="0">
                <a:latin typeface="Century Gothic" panose="020B0502020202020204" pitchFamily="34" charset="0"/>
              </a:rPr>
              <a:t>(s) </a:t>
            </a:r>
            <a:r>
              <a:rPr lang="en-GB" sz="2400" dirty="0">
                <a:latin typeface="Century Gothic" panose="020B0502020202020204" pitchFamily="34" charset="0"/>
              </a:rPr>
              <a:t>+ Cu</a:t>
            </a:r>
            <a:r>
              <a:rPr lang="en-GB" sz="2400" baseline="30000" dirty="0">
                <a:latin typeface="Century Gothic" panose="020B0502020202020204" pitchFamily="34" charset="0"/>
              </a:rPr>
              <a:t>2+</a:t>
            </a:r>
            <a:r>
              <a:rPr lang="en-GB" sz="2400" baseline="-25000" dirty="0">
                <a:latin typeface="Century Gothic" panose="020B0502020202020204" pitchFamily="34" charset="0"/>
              </a:rPr>
              <a:t>(aq) </a:t>
            </a:r>
            <a:r>
              <a:rPr lang="en-GB" sz="2400" dirty="0">
                <a:solidFill>
                  <a:schemeClr val="dk1"/>
                </a:solidFill>
                <a:latin typeface="Century Gothic"/>
                <a:ea typeface="Century Gothic"/>
                <a:cs typeface="Century Gothic"/>
                <a:sym typeface="Century Gothic"/>
              </a:rPr>
              <a:t>→ Mg</a:t>
            </a:r>
            <a:r>
              <a:rPr lang="en-GB" sz="2400" baseline="30000" dirty="0">
                <a:solidFill>
                  <a:schemeClr val="dk1"/>
                </a:solidFill>
                <a:latin typeface="Century Gothic"/>
                <a:ea typeface="Century Gothic"/>
                <a:cs typeface="Century Gothic"/>
                <a:sym typeface="Century Gothic"/>
              </a:rPr>
              <a:t>2+</a:t>
            </a:r>
            <a:r>
              <a:rPr lang="en-GB" sz="2400" baseline="-25000" dirty="0">
                <a:solidFill>
                  <a:schemeClr val="dk1"/>
                </a:solidFill>
                <a:latin typeface="Century Gothic"/>
                <a:ea typeface="Century Gothic"/>
                <a:cs typeface="Century Gothic"/>
                <a:sym typeface="Century Gothic"/>
              </a:rPr>
              <a:t>(aq) </a:t>
            </a:r>
            <a:r>
              <a:rPr lang="en-GB" sz="2400" dirty="0">
                <a:solidFill>
                  <a:schemeClr val="dk1"/>
                </a:solidFill>
                <a:latin typeface="Century Gothic"/>
                <a:ea typeface="Century Gothic"/>
                <a:cs typeface="Century Gothic"/>
                <a:sym typeface="Century Gothic"/>
              </a:rPr>
              <a:t>+ Cu</a:t>
            </a:r>
            <a:r>
              <a:rPr lang="en-GB" sz="2400" baseline="-25000" dirty="0">
                <a:solidFill>
                  <a:schemeClr val="dk1"/>
                </a:solidFill>
                <a:latin typeface="Century Gothic"/>
                <a:ea typeface="Century Gothic"/>
                <a:cs typeface="Century Gothic"/>
                <a:sym typeface="Century Gothic"/>
              </a:rPr>
              <a:t>(s)</a:t>
            </a:r>
          </a:p>
          <a:p>
            <a:r>
              <a:rPr lang="en-GB" sz="2400" dirty="0">
                <a:latin typeface="Century Gothic" panose="020B0502020202020204" pitchFamily="34" charset="0"/>
              </a:rPr>
              <a:t>Which answer correctly splits this ionic equation into two half equations?</a:t>
            </a:r>
          </a:p>
          <a:p>
            <a:pPr marL="342900" indent="-342900">
              <a:buFont typeface="Wingdings" pitchFamily="2" charset="2"/>
              <a:buChar char="q"/>
            </a:pPr>
            <a:r>
              <a:rPr lang="en-GB" sz="2400" dirty="0">
                <a:latin typeface="Century Gothic" panose="020B0502020202020204" pitchFamily="34" charset="0"/>
              </a:rPr>
              <a:t>A. Mg</a:t>
            </a:r>
            <a:r>
              <a:rPr lang="en-GB" sz="2400" baseline="-25000" dirty="0">
                <a:latin typeface="Century Gothic" panose="020B0502020202020204" pitchFamily="34" charset="0"/>
              </a:rPr>
              <a:t>(s) </a:t>
            </a:r>
            <a:r>
              <a:rPr lang="en-GB" sz="2400" dirty="0">
                <a:solidFill>
                  <a:schemeClr val="dk1"/>
                </a:solidFill>
                <a:latin typeface="Century Gothic"/>
                <a:ea typeface="Century Gothic"/>
                <a:cs typeface="Century Gothic"/>
                <a:sym typeface="Century Gothic"/>
              </a:rPr>
              <a:t>→</a:t>
            </a:r>
            <a:r>
              <a:rPr lang="en-GB" sz="2400" dirty="0">
                <a:latin typeface="Century Gothic" panose="020B0502020202020204" pitchFamily="34" charset="0"/>
              </a:rPr>
              <a:t> Mg</a:t>
            </a:r>
            <a:r>
              <a:rPr lang="en-GB" sz="2400" baseline="30000" dirty="0">
                <a:latin typeface="Century Gothic" panose="020B0502020202020204" pitchFamily="34" charset="0"/>
              </a:rPr>
              <a:t>2+</a:t>
            </a:r>
            <a:r>
              <a:rPr lang="en-GB" sz="2400" baseline="-25000" dirty="0">
                <a:latin typeface="Century Gothic" panose="020B0502020202020204" pitchFamily="34" charset="0"/>
              </a:rPr>
              <a:t>(aq) </a:t>
            </a:r>
            <a:r>
              <a:rPr lang="en-GB" sz="2400" dirty="0">
                <a:latin typeface="Century Gothic" panose="020B0502020202020204" pitchFamily="34" charset="0"/>
              </a:rPr>
              <a:t>+ 2e</a:t>
            </a:r>
            <a:r>
              <a:rPr lang="en-GB" sz="2400" baseline="30000" dirty="0">
                <a:latin typeface="Century Gothic" panose="020B0502020202020204" pitchFamily="34" charset="0"/>
              </a:rPr>
              <a:t>- </a:t>
            </a:r>
            <a:r>
              <a:rPr lang="en-GB" sz="2400" dirty="0">
                <a:latin typeface="Century Gothic" panose="020B0502020202020204" pitchFamily="34" charset="0"/>
              </a:rPr>
              <a:t>          Cu</a:t>
            </a:r>
            <a:r>
              <a:rPr lang="en-GB" sz="2400" baseline="30000" dirty="0">
                <a:latin typeface="Century Gothic" panose="020B0502020202020204" pitchFamily="34" charset="0"/>
              </a:rPr>
              <a:t>2+</a:t>
            </a:r>
            <a:r>
              <a:rPr lang="en-GB" sz="2400" baseline="-25000" dirty="0">
                <a:latin typeface="Century Gothic" panose="020B0502020202020204" pitchFamily="34" charset="0"/>
              </a:rPr>
              <a:t>(aq) </a:t>
            </a:r>
            <a:r>
              <a:rPr lang="en-GB" sz="2400" dirty="0">
                <a:latin typeface="Century Gothic" panose="020B0502020202020204" pitchFamily="34" charset="0"/>
              </a:rPr>
              <a:t>+ 2e</a:t>
            </a:r>
            <a:r>
              <a:rPr lang="en-GB" sz="2400" baseline="30000" dirty="0">
                <a:latin typeface="Century Gothic" panose="020B0502020202020204" pitchFamily="34" charset="0"/>
              </a:rPr>
              <a:t>-</a:t>
            </a:r>
            <a:r>
              <a:rPr lang="en-GB" sz="2400" dirty="0">
                <a:latin typeface="Century Gothic" panose="020B0502020202020204" pitchFamily="34" charset="0"/>
              </a:rPr>
              <a:t> </a:t>
            </a:r>
            <a:r>
              <a:rPr lang="en-GB" sz="2400" dirty="0">
                <a:solidFill>
                  <a:schemeClr val="dk1"/>
                </a:solidFill>
                <a:latin typeface="Century Gothic"/>
                <a:ea typeface="Century Gothic"/>
                <a:cs typeface="Century Gothic"/>
                <a:sym typeface="Century Gothic"/>
              </a:rPr>
              <a:t>→</a:t>
            </a:r>
            <a:r>
              <a:rPr lang="en-GB" sz="2400" dirty="0">
                <a:latin typeface="Century Gothic" panose="020B0502020202020204" pitchFamily="34" charset="0"/>
              </a:rPr>
              <a:t> Cu</a:t>
            </a:r>
            <a:r>
              <a:rPr lang="en-GB" sz="2400" baseline="-25000" dirty="0">
                <a:latin typeface="Century Gothic" panose="020B0502020202020204" pitchFamily="34" charset="0"/>
              </a:rPr>
              <a:t>(s)</a:t>
            </a:r>
          </a:p>
          <a:p>
            <a:pPr marL="342900" indent="-342900">
              <a:buFont typeface="Wingdings" pitchFamily="2" charset="2"/>
              <a:buChar char="q"/>
            </a:pPr>
            <a:r>
              <a:rPr lang="en-GB" sz="2400" dirty="0">
                <a:latin typeface="Century Gothic" panose="020B0502020202020204" pitchFamily="34" charset="0"/>
              </a:rPr>
              <a:t>B. Mg</a:t>
            </a:r>
            <a:r>
              <a:rPr lang="en-GB" sz="2400" baseline="-25000" dirty="0">
                <a:latin typeface="Century Gothic" panose="020B0502020202020204" pitchFamily="34" charset="0"/>
              </a:rPr>
              <a:t>(s)</a:t>
            </a:r>
            <a:r>
              <a:rPr lang="en-GB" sz="2400" dirty="0">
                <a:latin typeface="Century Gothic" panose="020B0502020202020204" pitchFamily="34" charset="0"/>
              </a:rPr>
              <a:t> + 2e</a:t>
            </a:r>
            <a:r>
              <a:rPr lang="en-GB" sz="2400" baseline="30000" dirty="0">
                <a:latin typeface="Century Gothic" panose="020B0502020202020204" pitchFamily="34" charset="0"/>
              </a:rPr>
              <a:t>-</a:t>
            </a:r>
            <a:r>
              <a:rPr lang="en-GB" sz="2400" dirty="0">
                <a:latin typeface="Century Gothic" panose="020B0502020202020204" pitchFamily="34" charset="0"/>
              </a:rPr>
              <a:t> </a:t>
            </a:r>
            <a:r>
              <a:rPr lang="en-GB" sz="2400" dirty="0">
                <a:solidFill>
                  <a:schemeClr val="dk1"/>
                </a:solidFill>
                <a:latin typeface="Century Gothic"/>
                <a:ea typeface="Century Gothic"/>
                <a:cs typeface="Century Gothic"/>
                <a:sym typeface="Century Gothic"/>
              </a:rPr>
              <a:t>→</a:t>
            </a:r>
            <a:r>
              <a:rPr lang="en-GB" sz="2400" dirty="0">
                <a:latin typeface="Century Gothic" panose="020B0502020202020204" pitchFamily="34" charset="0"/>
              </a:rPr>
              <a:t> Mg</a:t>
            </a:r>
            <a:r>
              <a:rPr lang="en-GB" sz="2400" baseline="30000" dirty="0">
                <a:latin typeface="Century Gothic" panose="020B0502020202020204" pitchFamily="34" charset="0"/>
              </a:rPr>
              <a:t>2+</a:t>
            </a:r>
            <a:r>
              <a:rPr lang="en-GB" sz="2400" baseline="-25000" dirty="0">
                <a:latin typeface="Century Gothic" panose="020B0502020202020204" pitchFamily="34" charset="0"/>
              </a:rPr>
              <a:t>(aq)                </a:t>
            </a:r>
            <a:r>
              <a:rPr lang="en-GB" sz="2400" dirty="0">
                <a:latin typeface="Century Gothic" panose="020B0502020202020204" pitchFamily="34" charset="0"/>
              </a:rPr>
              <a:t>Cu</a:t>
            </a:r>
            <a:r>
              <a:rPr lang="en-GB" sz="2400" baseline="30000" dirty="0">
                <a:latin typeface="Century Gothic" panose="020B0502020202020204" pitchFamily="34" charset="0"/>
              </a:rPr>
              <a:t>2+</a:t>
            </a:r>
            <a:r>
              <a:rPr lang="en-GB" sz="2400" baseline="-25000" dirty="0">
                <a:latin typeface="Century Gothic" panose="020B0502020202020204" pitchFamily="34" charset="0"/>
              </a:rPr>
              <a:t>(aq) </a:t>
            </a:r>
            <a:r>
              <a:rPr lang="en-GB" sz="2400" dirty="0">
                <a:solidFill>
                  <a:schemeClr val="dk1"/>
                </a:solidFill>
                <a:latin typeface="Century Gothic"/>
                <a:ea typeface="Century Gothic"/>
                <a:cs typeface="Century Gothic"/>
                <a:sym typeface="Century Gothic"/>
              </a:rPr>
              <a:t>→</a:t>
            </a:r>
            <a:r>
              <a:rPr lang="en-GB" sz="2400" dirty="0">
                <a:latin typeface="Century Gothic" panose="020B0502020202020204" pitchFamily="34" charset="0"/>
              </a:rPr>
              <a:t> Cu</a:t>
            </a:r>
            <a:r>
              <a:rPr lang="en-GB" sz="2400" baseline="-25000" dirty="0">
                <a:latin typeface="Century Gothic" panose="020B0502020202020204" pitchFamily="34" charset="0"/>
              </a:rPr>
              <a:t>(s) </a:t>
            </a:r>
            <a:r>
              <a:rPr lang="en-GB" sz="2400" dirty="0">
                <a:latin typeface="Century Gothic" panose="020B0502020202020204" pitchFamily="34" charset="0"/>
              </a:rPr>
              <a:t>+ 2e</a:t>
            </a:r>
            <a:r>
              <a:rPr lang="en-GB" sz="2400" baseline="30000" dirty="0">
                <a:latin typeface="Century Gothic" panose="020B0502020202020204" pitchFamily="34" charset="0"/>
              </a:rPr>
              <a:t>-</a:t>
            </a:r>
          </a:p>
          <a:p>
            <a:pPr marL="342900" indent="-342900">
              <a:buFont typeface="Wingdings" pitchFamily="2" charset="2"/>
              <a:buChar char="q"/>
            </a:pPr>
            <a:r>
              <a:rPr lang="en-GB" sz="2400" dirty="0">
                <a:latin typeface="Century Gothic" panose="020B0502020202020204" pitchFamily="34" charset="0"/>
              </a:rPr>
              <a:t>C. Mg</a:t>
            </a:r>
            <a:r>
              <a:rPr lang="en-GB" sz="2400" baseline="-25000" dirty="0">
                <a:latin typeface="Century Gothic" panose="020B0502020202020204" pitchFamily="34" charset="0"/>
              </a:rPr>
              <a:t>(s)</a:t>
            </a:r>
            <a:r>
              <a:rPr lang="en-GB" sz="2400" dirty="0">
                <a:latin typeface="Century Gothic" panose="020B0502020202020204" pitchFamily="34" charset="0"/>
              </a:rPr>
              <a:t> </a:t>
            </a:r>
            <a:r>
              <a:rPr lang="en-GB" sz="2400" dirty="0">
                <a:solidFill>
                  <a:schemeClr val="dk1"/>
                </a:solidFill>
                <a:latin typeface="Century Gothic"/>
                <a:ea typeface="Century Gothic"/>
                <a:cs typeface="Century Gothic"/>
                <a:sym typeface="Century Gothic"/>
              </a:rPr>
              <a:t>→</a:t>
            </a:r>
            <a:r>
              <a:rPr lang="en-GB" sz="2400" dirty="0">
                <a:latin typeface="Century Gothic" panose="020B0502020202020204" pitchFamily="34" charset="0"/>
              </a:rPr>
              <a:t> Mg</a:t>
            </a:r>
            <a:r>
              <a:rPr lang="en-GB" sz="2400" baseline="30000" dirty="0">
                <a:latin typeface="Century Gothic" panose="020B0502020202020204" pitchFamily="34" charset="0"/>
              </a:rPr>
              <a:t>2+</a:t>
            </a:r>
            <a:r>
              <a:rPr lang="en-GB" sz="2400" baseline="-25000" dirty="0">
                <a:latin typeface="Century Gothic" panose="020B0502020202020204" pitchFamily="34" charset="0"/>
              </a:rPr>
              <a:t>(aq)                            </a:t>
            </a:r>
            <a:r>
              <a:rPr lang="en-GB" sz="2400" dirty="0">
                <a:latin typeface="Century Gothic" panose="020B0502020202020204" pitchFamily="34" charset="0"/>
              </a:rPr>
              <a:t>Cu</a:t>
            </a:r>
            <a:r>
              <a:rPr lang="en-GB" sz="2400" baseline="30000" dirty="0">
                <a:latin typeface="Century Gothic" panose="020B0502020202020204" pitchFamily="34" charset="0"/>
              </a:rPr>
              <a:t>2+</a:t>
            </a:r>
            <a:r>
              <a:rPr lang="en-GB" sz="2400" baseline="-25000" dirty="0">
                <a:latin typeface="Century Gothic" panose="020B0502020202020204" pitchFamily="34" charset="0"/>
              </a:rPr>
              <a:t>(aq) </a:t>
            </a:r>
            <a:r>
              <a:rPr lang="en-GB" sz="2400" dirty="0">
                <a:solidFill>
                  <a:schemeClr val="dk1"/>
                </a:solidFill>
                <a:latin typeface="Century Gothic"/>
                <a:ea typeface="Century Gothic"/>
                <a:cs typeface="Century Gothic"/>
                <a:sym typeface="Century Gothic"/>
              </a:rPr>
              <a:t>→</a:t>
            </a:r>
            <a:r>
              <a:rPr lang="en-GB" sz="2400" dirty="0">
                <a:latin typeface="Century Gothic" panose="020B0502020202020204" pitchFamily="34" charset="0"/>
              </a:rPr>
              <a:t> Cu</a:t>
            </a:r>
            <a:r>
              <a:rPr lang="en-GB" sz="2400" baseline="-25000" dirty="0">
                <a:latin typeface="Century Gothic" panose="020B0502020202020204" pitchFamily="34" charset="0"/>
              </a:rPr>
              <a:t>(s)</a:t>
            </a:r>
          </a:p>
        </p:txBody>
      </p:sp>
      <p:sp>
        <p:nvSpPr>
          <p:cNvPr id="4" name="TextBox 3">
            <a:extLst>
              <a:ext uri="{FF2B5EF4-FFF2-40B4-BE49-F238E27FC236}">
                <a16:creationId xmlns:a16="http://schemas.microsoft.com/office/drawing/2014/main" id="{49D9FD6F-2370-714D-B4BC-9DA02B16D063}"/>
              </a:ext>
            </a:extLst>
          </p:cNvPr>
          <p:cNvSpPr txBox="1"/>
          <p:nvPr/>
        </p:nvSpPr>
        <p:spPr>
          <a:xfrm>
            <a:off x="540000" y="4105734"/>
            <a:ext cx="10880669" cy="2677656"/>
          </a:xfrm>
          <a:prstGeom prst="rect">
            <a:avLst/>
          </a:prstGeom>
          <a:noFill/>
        </p:spPr>
        <p:txBody>
          <a:bodyPr wrap="square" rtlCol="0">
            <a:spAutoFit/>
          </a:bodyPr>
          <a:lstStyle/>
          <a:p>
            <a:r>
              <a:rPr lang="en-GB" sz="2400">
                <a:latin typeface="Century Gothic" panose="020B0502020202020204" pitchFamily="34" charset="0"/>
              </a:rPr>
              <a:t>2. What is a redox reaction?</a:t>
            </a:r>
          </a:p>
          <a:p>
            <a:pPr marL="342900" indent="-342900">
              <a:buFont typeface="Wingdings" pitchFamily="2" charset="2"/>
              <a:buChar char="q"/>
            </a:pPr>
            <a:r>
              <a:rPr lang="en-GB" sz="2400">
                <a:latin typeface="Century Gothic" panose="020B0502020202020204" pitchFamily="34" charset="0"/>
              </a:rPr>
              <a:t>A. A redox reaction is one which oxidation or reduction take place</a:t>
            </a:r>
          </a:p>
          <a:p>
            <a:pPr marL="342900" indent="-342900">
              <a:buFont typeface="Wingdings" pitchFamily="2" charset="2"/>
              <a:buChar char="q"/>
            </a:pPr>
            <a:r>
              <a:rPr lang="en-GB" sz="2400">
                <a:latin typeface="Century Gothic" panose="020B0502020202020204" pitchFamily="34" charset="0"/>
              </a:rPr>
              <a:t>B. A redox reaction is one in which oxidation and reduction take place</a:t>
            </a:r>
          </a:p>
          <a:p>
            <a:pPr marL="342900" indent="-342900">
              <a:buFont typeface="Wingdings" pitchFamily="2" charset="2"/>
              <a:buChar char="q"/>
            </a:pPr>
            <a:r>
              <a:rPr lang="en-GB" sz="2400">
                <a:latin typeface="Century Gothic" panose="020B0502020202020204" pitchFamily="34" charset="0"/>
              </a:rPr>
              <a:t>C. A redox reaction is one in which oxidation and reduction take place at the same time</a:t>
            </a:r>
          </a:p>
          <a:p>
            <a:endParaRPr lang="en-GB" sz="2400">
              <a:latin typeface="Century Gothic" panose="020B0502020202020204" pitchFamily="34" charset="0"/>
            </a:endParaRPr>
          </a:p>
        </p:txBody>
      </p:sp>
      <p:sp>
        <p:nvSpPr>
          <p:cNvPr id="6" name="TextBox 5">
            <a:extLst>
              <a:ext uri="{FF2B5EF4-FFF2-40B4-BE49-F238E27FC236}">
                <a16:creationId xmlns:a16="http://schemas.microsoft.com/office/drawing/2014/main" id="{414A8B36-6BDF-BE4B-8892-9B947E7C3878}"/>
              </a:ext>
            </a:extLst>
          </p:cNvPr>
          <p:cNvSpPr txBox="1"/>
          <p:nvPr/>
        </p:nvSpPr>
        <p:spPr>
          <a:xfrm>
            <a:off x="524534" y="2271940"/>
            <a:ext cx="530915" cy="646331"/>
          </a:xfrm>
          <a:prstGeom prst="rect">
            <a:avLst/>
          </a:prstGeom>
          <a:noFill/>
        </p:spPr>
        <p:txBody>
          <a:bodyPr wrap="none" rtlCol="0">
            <a:spAutoFit/>
          </a:bodyPr>
          <a:lstStyle/>
          <a:p>
            <a:r>
              <a:rPr lang="en-GB" sz="3600" b="1">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540000" y="5322549"/>
            <a:ext cx="530915" cy="646331"/>
          </a:xfrm>
          <a:prstGeom prst="rect">
            <a:avLst/>
          </a:prstGeom>
          <a:noFill/>
        </p:spPr>
        <p:txBody>
          <a:bodyPr wrap="none" rtlCol="0">
            <a:spAutoFit/>
          </a:bodyPr>
          <a:lstStyle/>
          <a:p>
            <a:r>
              <a:rPr lang="en-GB" sz="3600" b="1">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 below.</a:t>
            </a:r>
          </a:p>
        </p:txBody>
      </p:sp>
      <p:sp>
        <p:nvSpPr>
          <p:cNvPr id="5" name="TextBox 4">
            <a:extLst>
              <a:ext uri="{FF2B5EF4-FFF2-40B4-BE49-F238E27FC236}">
                <a16:creationId xmlns:a16="http://schemas.microsoft.com/office/drawing/2014/main" id="{FA56AB9A-831D-8048-BB27-E49EAE012180}"/>
              </a:ext>
            </a:extLst>
          </p:cNvPr>
          <p:cNvSpPr txBox="1"/>
          <p:nvPr/>
        </p:nvSpPr>
        <p:spPr>
          <a:xfrm>
            <a:off x="477314" y="909374"/>
            <a:ext cx="11237372" cy="1938992"/>
          </a:xfrm>
          <a:prstGeom prst="rect">
            <a:avLst/>
          </a:prstGeom>
          <a:noFill/>
        </p:spPr>
        <p:txBody>
          <a:bodyPr wrap="none" rtlCol="0">
            <a:spAutoFit/>
          </a:bodyPr>
          <a:lstStyle/>
          <a:p>
            <a:r>
              <a:rPr lang="en-GB" sz="2400" dirty="0">
                <a:latin typeface="Century Gothic" panose="020B0502020202020204" pitchFamily="34" charset="0"/>
              </a:rPr>
              <a:t>3. Complete the half equation to show the oxidation of a potassium atom.</a:t>
            </a:r>
          </a:p>
          <a:p>
            <a:pPr algn="ctr"/>
            <a:r>
              <a:rPr lang="en-GB" sz="2400" dirty="0">
                <a:latin typeface="Century Gothic" panose="020B0502020202020204" pitchFamily="34" charset="0"/>
              </a:rPr>
              <a:t>K</a:t>
            </a:r>
            <a:r>
              <a:rPr lang="en-GB" sz="2400" baseline="-25000" dirty="0">
                <a:latin typeface="Century Gothic" panose="020B0502020202020204" pitchFamily="34" charset="0"/>
              </a:rPr>
              <a:t>(s) </a:t>
            </a:r>
            <a:r>
              <a:rPr lang="en-GB" sz="2400" dirty="0">
                <a:solidFill>
                  <a:schemeClr val="dk1"/>
                </a:solidFill>
                <a:latin typeface="Century Gothic"/>
                <a:ea typeface="Century Gothic"/>
                <a:cs typeface="Century Gothic"/>
                <a:sym typeface="Century Gothic"/>
              </a:rPr>
              <a:t>→</a:t>
            </a:r>
            <a:endParaRPr lang="en-GB" sz="2400" dirty="0">
              <a:latin typeface="Century Gothic" panose="020B0502020202020204" pitchFamily="34" charset="0"/>
            </a:endParaRPr>
          </a:p>
          <a:p>
            <a:pPr marL="342900" indent="-342900">
              <a:buFont typeface="Wingdings" pitchFamily="2" charset="2"/>
              <a:buChar char="q"/>
            </a:pPr>
            <a:r>
              <a:rPr lang="en-GB" sz="2400" dirty="0">
                <a:latin typeface="Century Gothic" panose="020B0502020202020204" pitchFamily="34" charset="0"/>
              </a:rPr>
              <a:t>A. K</a:t>
            </a:r>
            <a:r>
              <a:rPr lang="en-GB" sz="2400" baseline="30000" dirty="0">
                <a:latin typeface="Century Gothic" panose="020B0502020202020204" pitchFamily="34" charset="0"/>
              </a:rPr>
              <a:t>2+</a:t>
            </a:r>
            <a:r>
              <a:rPr lang="en-GB" sz="2400" baseline="-25000" dirty="0">
                <a:latin typeface="Century Gothic" panose="020B0502020202020204" pitchFamily="34" charset="0"/>
              </a:rPr>
              <a:t>(aq) </a:t>
            </a:r>
            <a:r>
              <a:rPr lang="en-GB" sz="2400" dirty="0">
                <a:latin typeface="Century Gothic" panose="020B0502020202020204" pitchFamily="34" charset="0"/>
              </a:rPr>
              <a:t>+ 2e</a:t>
            </a:r>
            <a:r>
              <a:rPr lang="en-GB" sz="2400" baseline="30000" dirty="0">
                <a:latin typeface="Century Gothic" panose="020B0502020202020204" pitchFamily="34" charset="0"/>
              </a:rPr>
              <a:t>-</a:t>
            </a:r>
          </a:p>
          <a:p>
            <a:pPr marL="342900" indent="-342900">
              <a:buFont typeface="Wingdings" pitchFamily="2" charset="2"/>
              <a:buChar char="q"/>
            </a:pPr>
            <a:r>
              <a:rPr lang="en-GB" sz="2400" dirty="0">
                <a:latin typeface="Century Gothic" panose="020B0502020202020204" pitchFamily="34" charset="0"/>
              </a:rPr>
              <a:t>B. K</a:t>
            </a:r>
            <a:r>
              <a:rPr lang="en-GB" sz="2400" baseline="30000" dirty="0">
                <a:latin typeface="Century Gothic" panose="020B0502020202020204" pitchFamily="34" charset="0"/>
              </a:rPr>
              <a:t>+</a:t>
            </a:r>
            <a:r>
              <a:rPr lang="en-GB" sz="2400" baseline="-25000" dirty="0">
                <a:latin typeface="Century Gothic" panose="020B0502020202020204" pitchFamily="34" charset="0"/>
              </a:rPr>
              <a:t>(s) </a:t>
            </a:r>
            <a:r>
              <a:rPr lang="en-GB" sz="2400" dirty="0">
                <a:latin typeface="Century Gothic" panose="020B0502020202020204" pitchFamily="34" charset="0"/>
              </a:rPr>
              <a:t>+ e</a:t>
            </a:r>
            <a:r>
              <a:rPr lang="en-GB" sz="2400" baseline="30000" dirty="0">
                <a:latin typeface="Century Gothic" panose="020B0502020202020204" pitchFamily="34" charset="0"/>
              </a:rPr>
              <a:t>-</a:t>
            </a:r>
            <a:r>
              <a:rPr lang="en-GB" sz="2400" dirty="0">
                <a:latin typeface="Century Gothic" panose="020B0502020202020204" pitchFamily="34" charset="0"/>
              </a:rPr>
              <a:t> </a:t>
            </a:r>
          </a:p>
          <a:p>
            <a:pPr marL="342900" indent="-342900">
              <a:buFont typeface="Wingdings" pitchFamily="2" charset="2"/>
              <a:buChar char="q"/>
            </a:pPr>
            <a:r>
              <a:rPr lang="en-GB" sz="2400" dirty="0">
                <a:latin typeface="Century Gothic" panose="020B0502020202020204" pitchFamily="34" charset="0"/>
              </a:rPr>
              <a:t>C. K</a:t>
            </a:r>
            <a:r>
              <a:rPr lang="en-GB" sz="2400" baseline="30000" dirty="0">
                <a:latin typeface="Century Gothic" panose="020B0502020202020204" pitchFamily="34" charset="0"/>
              </a:rPr>
              <a:t>+</a:t>
            </a:r>
            <a:r>
              <a:rPr lang="en-GB" sz="2400" baseline="-25000" dirty="0">
                <a:latin typeface="Century Gothic" panose="020B0502020202020204" pitchFamily="34" charset="0"/>
              </a:rPr>
              <a:t>(aq) </a:t>
            </a:r>
            <a:r>
              <a:rPr lang="en-GB" sz="2400" dirty="0">
                <a:latin typeface="Century Gothic" panose="020B0502020202020204" pitchFamily="34" charset="0"/>
              </a:rPr>
              <a:t>+ e</a:t>
            </a:r>
            <a:r>
              <a:rPr lang="en-GB" sz="2400" baseline="30000" dirty="0">
                <a:latin typeface="Century Gothic" panose="020B0502020202020204" pitchFamily="34" charset="0"/>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477314" y="2202035"/>
            <a:ext cx="530915" cy="646331"/>
          </a:xfrm>
          <a:prstGeom prst="rect">
            <a:avLst/>
          </a:prstGeom>
          <a:noFill/>
        </p:spPr>
        <p:txBody>
          <a:bodyPr wrap="none" rtlCol="0">
            <a:spAutoFit/>
          </a:bodyPr>
          <a:lstStyle/>
          <a:p>
            <a:r>
              <a:rPr lang="en-GB" sz="3600" b="1">
                <a:solidFill>
                  <a:srgbClr val="0070C0"/>
                </a:solidFill>
              </a:rPr>
              <a:t>✓</a:t>
            </a:r>
          </a:p>
        </p:txBody>
      </p:sp>
    </p:spTree>
    <p:extLst>
      <p:ext uri="{BB962C8B-B14F-4D97-AF65-F5344CB8AC3E}">
        <p14:creationId xmlns:p14="http://schemas.microsoft.com/office/powerpoint/2010/main" val="281632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88883215"/>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C4.2.5</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4109397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1128829" cy="60631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Writing Half Equations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De</a:t>
            </a:r>
            <a:r>
              <a:rPr lang="en-GB" sz="2400" dirty="0">
                <a:solidFill>
                  <a:schemeClr val="dk1"/>
                </a:solidFill>
                <a:latin typeface="Century Gothic"/>
                <a:ea typeface="Century Gothic"/>
                <a:cs typeface="Century Gothic"/>
                <a:sym typeface="Century Gothic"/>
              </a:rPr>
              <a:t>fine oxidation in terms of electrons. </a:t>
            </a:r>
            <a:endParaRPr lang="en-GB"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Define reduction in terms of electrons.</a:t>
            </a: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True or false? A more reactive metal is more likely to form positive ions.</a:t>
            </a: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Sodium atoms (Na) are oxidised to Na</a:t>
            </a:r>
            <a:r>
              <a:rPr lang="en-GB" sz="2400" baseline="30000" dirty="0">
                <a:solidFill>
                  <a:schemeClr val="dk1"/>
                </a:solidFill>
                <a:latin typeface="Century Gothic"/>
                <a:ea typeface="Century Gothic"/>
                <a:cs typeface="Century Gothic"/>
                <a:sym typeface="Century Gothic"/>
              </a:rPr>
              <a:t>+ </a:t>
            </a:r>
            <a:r>
              <a:rPr lang="en-GB" sz="2400" dirty="0">
                <a:solidFill>
                  <a:schemeClr val="dk1"/>
                </a:solidFill>
                <a:latin typeface="Century Gothic"/>
                <a:ea typeface="Century Gothic"/>
                <a:cs typeface="Century Gothic"/>
                <a:sym typeface="Century Gothic"/>
              </a:rPr>
              <a:t>ions in a reaction. Why is this an oxidation reaction?</a:t>
            </a:r>
            <a:endParaRPr lang="en-GB" sz="2400" b="0" i="0" u="none" strike="noStrike" cap="none" dirty="0">
              <a:solidFill>
                <a:schemeClr val="dk1"/>
              </a:solidFill>
              <a:latin typeface="Century Gothic"/>
              <a:ea typeface="Century Gothic"/>
              <a:cs typeface="Century Gothic"/>
              <a:sym typeface="Century Gothic"/>
            </a:endParaRPr>
          </a:p>
          <a:p>
            <a:pPr marL="45720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Complete the general word equation to show the product of a reaction between a metal and oxygen. Metal + oxygen →</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0" marR="0" lvl="0" indent="0" algn="l"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State the formula for a chloride ion.</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Rewrite this ionic equation so that it is correct: </a:t>
            </a:r>
          </a:p>
          <a:p>
            <a:pPr algn="ctr">
              <a:buClr>
                <a:schemeClr val="dk1"/>
              </a:buClr>
              <a:buSzPts val="2400"/>
            </a:pPr>
            <a:r>
              <a:rPr lang="en-GB" sz="2400" dirty="0">
                <a:solidFill>
                  <a:schemeClr val="dk1"/>
                </a:solidFill>
                <a:latin typeface="Century Gothic"/>
                <a:ea typeface="Century Gothic"/>
                <a:cs typeface="Century Gothic"/>
                <a:sym typeface="Century Gothic"/>
              </a:rPr>
              <a:t>H</a:t>
            </a:r>
            <a:r>
              <a:rPr lang="en-GB" sz="2400" baseline="30000" dirty="0">
                <a:solidFill>
                  <a:schemeClr val="dk1"/>
                </a:solidFill>
                <a:latin typeface="Century Gothic"/>
                <a:ea typeface="Century Gothic"/>
                <a:cs typeface="Century Gothic"/>
                <a:sym typeface="Century Gothic"/>
              </a:rPr>
              <a:t>+</a:t>
            </a:r>
            <a:r>
              <a:rPr lang="en-GB" sz="2400" baseline="-25000" dirty="0">
                <a:solidFill>
                  <a:schemeClr val="dk1"/>
                </a:solidFill>
                <a:latin typeface="Century Gothic"/>
                <a:ea typeface="Century Gothic"/>
                <a:cs typeface="Century Gothic"/>
                <a:sym typeface="Century Gothic"/>
              </a:rPr>
              <a:t>(aq) </a:t>
            </a:r>
            <a:r>
              <a:rPr lang="en-GB" sz="2400" dirty="0">
                <a:solidFill>
                  <a:schemeClr val="dk1"/>
                </a:solidFill>
                <a:latin typeface="Century Gothic"/>
                <a:ea typeface="Century Gothic"/>
                <a:cs typeface="Century Gothic"/>
                <a:sym typeface="Century Gothic"/>
              </a:rPr>
              <a:t>+ Cl</a:t>
            </a:r>
            <a:r>
              <a:rPr lang="en-GB" sz="2400" baseline="30000" dirty="0">
                <a:solidFill>
                  <a:schemeClr val="dk1"/>
                </a:solidFill>
                <a:latin typeface="Century Gothic"/>
                <a:ea typeface="Century Gothic"/>
                <a:cs typeface="Century Gothic"/>
                <a:sym typeface="Century Gothic"/>
              </a:rPr>
              <a:t>-</a:t>
            </a:r>
            <a:r>
              <a:rPr lang="en-GB" sz="2400" baseline="-25000" dirty="0">
                <a:solidFill>
                  <a:schemeClr val="dk1"/>
                </a:solidFill>
                <a:latin typeface="Century Gothic"/>
                <a:ea typeface="Century Gothic"/>
                <a:cs typeface="Century Gothic"/>
                <a:sym typeface="Century Gothic"/>
              </a:rPr>
              <a:t>(aq) </a:t>
            </a:r>
            <a:r>
              <a:rPr lang="en-GB" sz="2400" dirty="0">
                <a:solidFill>
                  <a:schemeClr val="dk1"/>
                </a:solidFill>
                <a:latin typeface="Century Gothic"/>
                <a:ea typeface="Century Gothic"/>
                <a:cs typeface="Century Gothic"/>
                <a:sym typeface="Century Gothic"/>
              </a:rPr>
              <a:t>+ K</a:t>
            </a:r>
            <a:r>
              <a:rPr lang="en-GB" sz="2400" baseline="30000" dirty="0">
                <a:solidFill>
                  <a:schemeClr val="dk1"/>
                </a:solidFill>
                <a:latin typeface="Century Gothic"/>
                <a:ea typeface="Century Gothic"/>
                <a:cs typeface="Century Gothic"/>
                <a:sym typeface="Century Gothic"/>
              </a:rPr>
              <a:t>+</a:t>
            </a:r>
            <a:r>
              <a:rPr lang="en-GB" sz="2400" dirty="0">
                <a:solidFill>
                  <a:schemeClr val="dk1"/>
                </a:solidFill>
                <a:latin typeface="Century Gothic"/>
                <a:ea typeface="Century Gothic"/>
                <a:cs typeface="Century Gothic"/>
                <a:sym typeface="Century Gothic"/>
              </a:rPr>
              <a:t> </a:t>
            </a:r>
            <a:r>
              <a:rPr lang="en-GB" sz="2400" baseline="-25000" dirty="0">
                <a:solidFill>
                  <a:schemeClr val="dk1"/>
                </a:solidFill>
                <a:latin typeface="Century Gothic"/>
                <a:ea typeface="Century Gothic"/>
                <a:cs typeface="Century Gothic"/>
                <a:sym typeface="Century Gothic"/>
              </a:rPr>
              <a:t>(aq) </a:t>
            </a:r>
            <a:r>
              <a:rPr lang="en-GB" sz="2400" dirty="0">
                <a:solidFill>
                  <a:schemeClr val="dk1"/>
                </a:solidFill>
                <a:latin typeface="Century Gothic"/>
                <a:ea typeface="Century Gothic"/>
                <a:cs typeface="Century Gothic"/>
                <a:sym typeface="Century Gothic"/>
              </a:rPr>
              <a:t>+ OH</a:t>
            </a:r>
            <a:r>
              <a:rPr lang="en-GB" sz="2400" baseline="30000" dirty="0">
                <a:solidFill>
                  <a:schemeClr val="dk1"/>
                </a:solidFill>
                <a:latin typeface="Century Gothic"/>
                <a:ea typeface="Century Gothic"/>
                <a:cs typeface="Century Gothic"/>
                <a:sym typeface="Century Gothic"/>
              </a:rPr>
              <a:t>-</a:t>
            </a:r>
            <a:r>
              <a:rPr lang="en-GB" sz="2400" baseline="-25000" dirty="0">
                <a:solidFill>
                  <a:schemeClr val="dk1"/>
                </a:solidFill>
                <a:latin typeface="Century Gothic"/>
                <a:ea typeface="Century Gothic"/>
                <a:cs typeface="Century Gothic"/>
                <a:sym typeface="Century Gothic"/>
              </a:rPr>
              <a:t>(aq) </a:t>
            </a:r>
            <a:r>
              <a:rPr lang="en-GB" sz="2400" dirty="0">
                <a:solidFill>
                  <a:schemeClr val="dk1"/>
                </a:solidFill>
                <a:latin typeface="Century Gothic"/>
                <a:ea typeface="Century Gothic"/>
                <a:cs typeface="Century Gothic"/>
                <a:sym typeface="Century Gothic"/>
              </a:rPr>
              <a:t>→ K</a:t>
            </a:r>
            <a:r>
              <a:rPr lang="en-GB" sz="2400" baseline="30000" dirty="0">
                <a:solidFill>
                  <a:schemeClr val="dk1"/>
                </a:solidFill>
                <a:latin typeface="Century Gothic"/>
                <a:ea typeface="Century Gothic"/>
                <a:cs typeface="Century Gothic"/>
                <a:sym typeface="Century Gothic"/>
              </a:rPr>
              <a:t>+</a:t>
            </a:r>
            <a:r>
              <a:rPr lang="en-GB" sz="2400" baseline="-25000" dirty="0">
                <a:solidFill>
                  <a:schemeClr val="dk1"/>
                </a:solidFill>
                <a:latin typeface="Century Gothic"/>
                <a:ea typeface="Century Gothic"/>
                <a:cs typeface="Century Gothic"/>
                <a:sym typeface="Century Gothic"/>
              </a:rPr>
              <a:t>(aq) </a:t>
            </a:r>
            <a:r>
              <a:rPr lang="en-GB" sz="2400" dirty="0">
                <a:solidFill>
                  <a:schemeClr val="dk1"/>
                </a:solidFill>
                <a:latin typeface="Century Gothic"/>
                <a:ea typeface="Century Gothic"/>
                <a:cs typeface="Century Gothic"/>
                <a:sym typeface="Century Gothic"/>
              </a:rPr>
              <a:t>+ Cl</a:t>
            </a:r>
            <a:r>
              <a:rPr lang="en-GB" sz="2400" baseline="30000" dirty="0">
                <a:solidFill>
                  <a:schemeClr val="dk1"/>
                </a:solidFill>
                <a:latin typeface="Century Gothic"/>
                <a:ea typeface="Century Gothic"/>
                <a:cs typeface="Century Gothic"/>
                <a:sym typeface="Century Gothic"/>
              </a:rPr>
              <a:t>-</a:t>
            </a:r>
            <a:r>
              <a:rPr lang="en-GB" sz="2400" baseline="-25000" dirty="0">
                <a:solidFill>
                  <a:schemeClr val="dk1"/>
                </a:solidFill>
                <a:latin typeface="Century Gothic"/>
                <a:ea typeface="Century Gothic"/>
                <a:cs typeface="Century Gothic"/>
                <a:sym typeface="Century Gothic"/>
              </a:rPr>
              <a:t>(aq) </a:t>
            </a:r>
            <a:r>
              <a:rPr lang="en-GB" sz="2400" dirty="0">
                <a:solidFill>
                  <a:schemeClr val="dk1"/>
                </a:solidFill>
                <a:latin typeface="Century Gothic"/>
                <a:ea typeface="Century Gothic"/>
                <a:cs typeface="Century Gothic"/>
                <a:sym typeface="Century Gothic"/>
              </a:rPr>
              <a:t>+ H</a:t>
            </a:r>
            <a:r>
              <a:rPr lang="en-GB" sz="2400" baseline="-25000" dirty="0">
                <a:solidFill>
                  <a:schemeClr val="dk1"/>
                </a:solidFill>
                <a:latin typeface="Century Gothic"/>
                <a:ea typeface="Century Gothic"/>
                <a:cs typeface="Century Gothic"/>
                <a:sym typeface="Century Gothic"/>
              </a:rPr>
              <a:t>2</a:t>
            </a:r>
            <a:r>
              <a:rPr lang="en-GB" sz="2400" dirty="0">
                <a:solidFill>
                  <a:schemeClr val="dk1"/>
                </a:solidFill>
                <a:latin typeface="Century Gothic"/>
                <a:ea typeface="Century Gothic"/>
                <a:cs typeface="Century Gothic"/>
                <a:sym typeface="Century Gothic"/>
              </a:rPr>
              <a:t>O</a:t>
            </a:r>
            <a:r>
              <a:rPr lang="en-GB" sz="2400" baseline="-25000" dirty="0">
                <a:solidFill>
                  <a:schemeClr val="dk1"/>
                </a:solidFill>
                <a:latin typeface="Century Gothic"/>
                <a:ea typeface="Century Gothic"/>
                <a:cs typeface="Century Gothic"/>
                <a:sym typeface="Century Gothic"/>
              </a:rPr>
              <a:t>(l)</a:t>
            </a:r>
          </a:p>
        </p:txBody>
      </p:sp>
      <p:pic>
        <p:nvPicPr>
          <p:cNvPr id="2" name="Picture 1" descr="A picture containing clipart&#10;&#10;Description automatically generated">
            <a:extLst>
              <a:ext uri="{FF2B5EF4-FFF2-40B4-BE49-F238E27FC236}">
                <a16:creationId xmlns:a16="http://schemas.microsoft.com/office/drawing/2014/main" id="{2DB41B26-86A6-71FE-A200-7C7D164924E0}"/>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66614" y="5793162"/>
            <a:ext cx="1121360" cy="536108"/>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443029" cy="64324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Writing Half Equations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What is chitosan?</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List 3 benefits of a battery made from chitosan.</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Where do we use lithium-ion batteries?</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State a disadvantage of lithium-ion batteries.</a:t>
            </a: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How much would it cost to purchase enough chitosan make a coin sized battery? </a:t>
            </a:r>
            <a:endParaRPr lang="en-GB" sz="2400" dirty="0">
              <a:solidFill>
                <a:schemeClr val="dk1"/>
              </a:solidFill>
              <a:latin typeface="Century Gothic"/>
              <a:ea typeface="Century Gothic"/>
              <a:cs typeface="Century Gothic"/>
              <a:sym typeface="Century Gothic"/>
            </a:endParaRPr>
          </a:p>
        </p:txBody>
      </p:sp>
      <p:pic>
        <p:nvPicPr>
          <p:cNvPr id="2" name="Picture 1" descr="A picture containing clipart&#10;&#10;Description automatically generated">
            <a:extLst>
              <a:ext uri="{FF2B5EF4-FFF2-40B4-BE49-F238E27FC236}">
                <a16:creationId xmlns:a16="http://schemas.microsoft.com/office/drawing/2014/main" id="{F3922C2C-0A41-6719-F138-1BC717D595EA}"/>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66614" y="5793162"/>
            <a:ext cx="1121360" cy="536108"/>
          </a:xfrm>
          <a:prstGeom prst="rect">
            <a:avLst/>
          </a:prstGeom>
        </p:spPr>
      </p:pic>
      <p:sp>
        <p:nvSpPr>
          <p:cNvPr id="4" name="TextBox 3">
            <a:extLst>
              <a:ext uri="{FF2B5EF4-FFF2-40B4-BE49-F238E27FC236}">
                <a16:creationId xmlns:a16="http://schemas.microsoft.com/office/drawing/2014/main" id="{1F1F58C0-20F9-D385-F850-3F0957FB9916}"/>
              </a:ext>
            </a:extLst>
          </p:cNvPr>
          <p:cNvSpPr txBox="1"/>
          <p:nvPr/>
        </p:nvSpPr>
        <p:spPr>
          <a:xfrm>
            <a:off x="355599" y="1500115"/>
            <a:ext cx="10924404" cy="3139321"/>
          </a:xfrm>
          <a:prstGeom prst="rect">
            <a:avLst/>
          </a:prstGeom>
          <a:noFill/>
        </p:spPr>
        <p:txBody>
          <a:bodyPr wrap="square">
            <a:spAutoFit/>
          </a:bodyPr>
          <a:lstStyle/>
          <a:p>
            <a:pPr marL="0" marR="0" lvl="0" indent="0" algn="just" rtl="0">
              <a:lnSpc>
                <a:spcPct val="100000"/>
              </a:lnSpc>
              <a:spcBef>
                <a:spcPts val="0"/>
              </a:spcBef>
              <a:spcAft>
                <a:spcPts val="0"/>
              </a:spcAft>
              <a:buClr>
                <a:srgbClr val="000000"/>
              </a:buClr>
              <a:buSzPts val="2400"/>
              <a:buFont typeface="Arial"/>
              <a:buNone/>
            </a:pPr>
            <a:r>
              <a:rPr lang="en-GB" i="0" u="none" strike="noStrike" cap="none">
                <a:solidFill>
                  <a:schemeClr val="dk1"/>
                </a:solidFill>
                <a:latin typeface="Century Gothic"/>
                <a:ea typeface="Century Gothic"/>
                <a:cs typeface="Century Gothic"/>
                <a:sym typeface="Century Gothic"/>
              </a:rPr>
              <a:t>Researchers at the University of Maryland in the US have</a:t>
            </a:r>
          </a:p>
          <a:p>
            <a:pPr marL="0" marR="0" lvl="0" indent="0" algn="just" rtl="0">
              <a:lnSpc>
                <a:spcPct val="100000"/>
              </a:lnSpc>
              <a:spcBef>
                <a:spcPts val="0"/>
              </a:spcBef>
              <a:spcAft>
                <a:spcPts val="0"/>
              </a:spcAft>
              <a:buClr>
                <a:srgbClr val="000000"/>
              </a:buClr>
              <a:buSzPts val="2400"/>
              <a:buFont typeface="Arial"/>
              <a:buNone/>
            </a:pPr>
            <a:r>
              <a:rPr lang="en-GB" i="0" u="none" strike="noStrike" cap="none">
                <a:solidFill>
                  <a:schemeClr val="dk1"/>
                </a:solidFill>
                <a:latin typeface="Century Gothic"/>
                <a:ea typeface="Century Gothic"/>
                <a:cs typeface="Century Gothic"/>
                <a:sym typeface="Century Gothic"/>
              </a:rPr>
              <a:t>found that a battery can be made from chitosan, a </a:t>
            </a:r>
          </a:p>
          <a:p>
            <a:pPr marL="0" marR="0" lvl="0" indent="0" algn="just" rtl="0">
              <a:lnSpc>
                <a:spcPct val="100000"/>
              </a:lnSpc>
              <a:spcBef>
                <a:spcPts val="0"/>
              </a:spcBef>
              <a:spcAft>
                <a:spcPts val="0"/>
              </a:spcAft>
              <a:buClr>
                <a:srgbClr val="000000"/>
              </a:buClr>
              <a:buSzPts val="2400"/>
              <a:buFont typeface="Arial"/>
              <a:buNone/>
            </a:pPr>
            <a:r>
              <a:rPr lang="en-GB" i="0" u="none" strike="noStrike" cap="none">
                <a:solidFill>
                  <a:schemeClr val="dk1"/>
                </a:solidFill>
                <a:latin typeface="Century Gothic"/>
                <a:ea typeface="Century Gothic"/>
                <a:cs typeface="Century Gothic"/>
                <a:sym typeface="Century Gothic"/>
              </a:rPr>
              <a:t>material in crab and shrimp shells, and zinc. The </a:t>
            </a:r>
          </a:p>
          <a:p>
            <a:pPr marL="0" marR="0" lvl="0" indent="0" algn="just" rtl="0">
              <a:lnSpc>
                <a:spcPct val="100000"/>
              </a:lnSpc>
              <a:spcBef>
                <a:spcPts val="0"/>
              </a:spcBef>
              <a:spcAft>
                <a:spcPts val="0"/>
              </a:spcAft>
              <a:buClr>
                <a:srgbClr val="000000"/>
              </a:buClr>
              <a:buSzPts val="2400"/>
              <a:buFont typeface="Arial"/>
              <a:buNone/>
            </a:pPr>
            <a:r>
              <a:rPr lang="en-GB" i="0" u="none" strike="noStrike" cap="none">
                <a:solidFill>
                  <a:schemeClr val="dk1"/>
                </a:solidFill>
                <a:latin typeface="Century Gothic"/>
                <a:ea typeface="Century Gothic"/>
                <a:cs typeface="Century Gothic"/>
                <a:sym typeface="Century Gothic"/>
              </a:rPr>
              <a:t>battery is rechargeable. The benefits of the battery </a:t>
            </a:r>
          </a:p>
          <a:p>
            <a:pPr marL="0" marR="0" lvl="0" indent="0" algn="just" rtl="0">
              <a:lnSpc>
                <a:spcPct val="100000"/>
              </a:lnSpc>
              <a:spcBef>
                <a:spcPts val="0"/>
              </a:spcBef>
              <a:spcAft>
                <a:spcPts val="0"/>
              </a:spcAft>
              <a:buClr>
                <a:srgbClr val="000000"/>
              </a:buClr>
              <a:buSzPts val="2400"/>
              <a:buFont typeface="Arial"/>
              <a:buNone/>
            </a:pPr>
            <a:r>
              <a:rPr lang="en-GB" i="0" u="none" strike="noStrike" cap="none">
                <a:solidFill>
                  <a:schemeClr val="dk1"/>
                </a:solidFill>
                <a:latin typeface="Century Gothic"/>
                <a:ea typeface="Century Gothic"/>
                <a:cs typeface="Century Gothic"/>
                <a:sym typeface="Century Gothic"/>
              </a:rPr>
              <a:t>include that it is safe, can be recharged up to 10,000 </a:t>
            </a:r>
          </a:p>
          <a:p>
            <a:pPr marL="0" marR="0" lvl="0" indent="0" algn="just" rtl="0">
              <a:lnSpc>
                <a:spcPct val="100000"/>
              </a:lnSpc>
              <a:spcBef>
                <a:spcPts val="0"/>
              </a:spcBef>
              <a:spcAft>
                <a:spcPts val="0"/>
              </a:spcAft>
              <a:buClr>
                <a:srgbClr val="000000"/>
              </a:buClr>
              <a:buSzPts val="2400"/>
              <a:buFont typeface="Arial"/>
              <a:buNone/>
            </a:pPr>
            <a:r>
              <a:rPr lang="en-GB" i="0" u="none" strike="noStrike" cap="none">
                <a:solidFill>
                  <a:schemeClr val="dk1"/>
                </a:solidFill>
                <a:latin typeface="Century Gothic"/>
                <a:ea typeface="Century Gothic"/>
                <a:cs typeface="Century Gothic"/>
                <a:sym typeface="Century Gothic"/>
              </a:rPr>
              <a:t>times, and it can be safely recycled. Scientists hope that </a:t>
            </a:r>
          </a:p>
          <a:p>
            <a:pPr marL="0" marR="0" lvl="0" indent="0" algn="just" rtl="0">
              <a:lnSpc>
                <a:spcPct val="100000"/>
              </a:lnSpc>
              <a:spcBef>
                <a:spcPts val="0"/>
              </a:spcBef>
              <a:spcAft>
                <a:spcPts val="0"/>
              </a:spcAft>
              <a:buClr>
                <a:srgbClr val="000000"/>
              </a:buClr>
              <a:buSzPts val="2400"/>
              <a:buFont typeface="Arial"/>
              <a:buNone/>
            </a:pPr>
            <a:r>
              <a:rPr lang="en-GB" i="0" u="none" strike="noStrike" cap="none">
                <a:solidFill>
                  <a:schemeClr val="dk1"/>
                </a:solidFill>
                <a:latin typeface="Century Gothic"/>
                <a:ea typeface="Century Gothic"/>
                <a:cs typeface="Century Gothic"/>
                <a:sym typeface="Century Gothic"/>
              </a:rPr>
              <a:t>this material could be an alternative to lithium-ion batteries. These are the batteries which we use in our phones, small and large appliances, smart watches, electric vehicles and in many other devices. Unfortunately, lithium-ion batteries contain polypropylene and polycarbonate which take hundreds of years to degrade. The amount of chitosan powder that would be needed to make a coin-sized battery would cost just 0.00015 p.</a:t>
            </a:r>
            <a:endParaRPr lang="en-GB" sz="1100" b="0" i="0" u="none" strike="noStrike" cap="none">
              <a:solidFill>
                <a:srgbClr val="000000"/>
              </a:solidFill>
              <a:latin typeface="Arial"/>
              <a:ea typeface="Arial"/>
              <a:cs typeface="Arial"/>
              <a:sym typeface="Arial"/>
            </a:endParaRPr>
          </a:p>
        </p:txBody>
      </p:sp>
      <p:pic>
        <p:nvPicPr>
          <p:cNvPr id="6" name="Picture 5" descr="A crab on a rock&#10;&#10;Description automatically generated with medium confidence">
            <a:extLst>
              <a:ext uri="{FF2B5EF4-FFF2-40B4-BE49-F238E27FC236}">
                <a16:creationId xmlns:a16="http://schemas.microsoft.com/office/drawing/2014/main" id="{EA92E850-4E3E-1EFD-CBCC-6B43938D266D}"/>
              </a:ext>
            </a:extLst>
          </p:cNvPr>
          <p:cNvPicPr>
            <a:picLocks noChangeAspect="1"/>
          </p:cNvPicPr>
          <p:nvPr/>
        </p:nvPicPr>
        <p:blipFill>
          <a:blip r:embed="rId4"/>
          <a:stretch>
            <a:fillRect/>
          </a:stretch>
        </p:blipFill>
        <p:spPr>
          <a:xfrm>
            <a:off x="6974746" y="207453"/>
            <a:ext cx="4305257" cy="2862323"/>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a:t>C4.2.5</a:t>
            </a:r>
            <a:endParaRPr lang="en-US"/>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102199"/>
            <a:ext cx="6936351" cy="430800"/>
          </a:xfrm>
        </p:spPr>
        <p:txBody>
          <a:bodyPr/>
          <a:lstStyle/>
          <a:p>
            <a:r>
              <a:rPr lang="en-US">
                <a:latin typeface="Century Gothic" panose="020B0502020202020204" pitchFamily="34" charset="0"/>
              </a:rPr>
              <a:t>(HT) Writing Half Equations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12/12/2024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4" name="Picture 3" descr="A picture containing clipart&#10;&#10;Description automatically generated">
            <a:extLst>
              <a:ext uri="{FF2B5EF4-FFF2-40B4-BE49-F238E27FC236}">
                <a16:creationId xmlns:a16="http://schemas.microsoft.com/office/drawing/2014/main" id="{A815F292-262C-A246-9E3A-1001BC495BEB}"/>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00029" y="5371157"/>
            <a:ext cx="1121360" cy="536108"/>
          </a:xfrm>
          <a:prstGeom prst="rect">
            <a:avLst/>
          </a:prstGeom>
        </p:spPr>
      </p:pic>
      <p:pic>
        <p:nvPicPr>
          <p:cNvPr id="6" name="Picture 5">
            <a:extLst>
              <a:ext uri="{FF2B5EF4-FFF2-40B4-BE49-F238E27FC236}">
                <a16:creationId xmlns:a16="http://schemas.microsoft.com/office/drawing/2014/main" id="{ED413BE3-A0E1-F9E0-D654-D9A51172C7DB}"/>
              </a:ext>
            </a:extLst>
          </p:cNvPr>
          <p:cNvPicPr>
            <a:picLocks noChangeAspect="1"/>
          </p:cNvPicPr>
          <p:nvPr/>
        </p:nvPicPr>
        <p:blipFill>
          <a:blip r:embed="rId4"/>
          <a:stretch>
            <a:fillRect/>
          </a:stretch>
        </p:blipFill>
        <p:spPr>
          <a:xfrm>
            <a:off x="6629787" y="-316470"/>
            <a:ext cx="6204857" cy="6204857"/>
          </a:xfrm>
          <a:prstGeom prst="rect">
            <a:avLst/>
          </a:prstGeom>
        </p:spPr>
      </p:pic>
      <p:pic>
        <p:nvPicPr>
          <p:cNvPr id="7" name="Picture 6" descr="Icon&#10;&#10;Description automatically generated">
            <a:extLst>
              <a:ext uri="{FF2B5EF4-FFF2-40B4-BE49-F238E27FC236}">
                <a16:creationId xmlns:a16="http://schemas.microsoft.com/office/drawing/2014/main" id="{024EE0DF-2468-B08D-C52C-027A4294DB14}"/>
              </a:ext>
            </a:extLst>
          </p:cNvPr>
          <p:cNvPicPr>
            <a:picLocks noChangeAspect="1"/>
          </p:cNvPicPr>
          <p:nvPr/>
        </p:nvPicPr>
        <p:blipFill>
          <a:blip r:embed="rId5"/>
          <a:stretch>
            <a:fillRect/>
          </a:stretch>
        </p:blipFill>
        <p:spPr>
          <a:xfrm>
            <a:off x="11235659" y="3863543"/>
            <a:ext cx="837234" cy="432292"/>
          </a:xfrm>
          <a:prstGeom prst="rect">
            <a:avLst/>
          </a:prstGeom>
        </p:spPr>
      </p:pic>
      <p:sp>
        <p:nvSpPr>
          <p:cNvPr id="8" name="TextBox 1">
            <a:extLst>
              <a:ext uri="{FF2B5EF4-FFF2-40B4-BE49-F238E27FC236}">
                <a16:creationId xmlns:a16="http://schemas.microsoft.com/office/drawing/2014/main" id="{E04F5AA3-32A0-D27B-6675-44B74CA4C89C}"/>
              </a:ext>
            </a:extLst>
          </p:cNvPr>
          <p:cNvSpPr txBox="1"/>
          <p:nvPr/>
        </p:nvSpPr>
        <p:spPr>
          <a:xfrm>
            <a:off x="148541" y="4515273"/>
            <a:ext cx="9424356" cy="3539430"/>
          </a:xfrm>
          <a:prstGeom prst="rect">
            <a:avLst/>
          </a:prstGeom>
          <a:noFill/>
        </p:spPr>
        <p:txBody>
          <a:bodyPr wrap="square" lIns="91440" tIns="45720" rIns="91440" bIns="4572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C4.2.1 PKR: Reactions of Metals</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C4.2.2 </a:t>
            </a:r>
            <a:r>
              <a:rPr lang="en-US" sz="1400">
                <a:solidFill>
                  <a:srgbClr val="000000"/>
                </a:solidFill>
                <a:latin typeface="Century Gothic" panose="020B0502020202020204" pitchFamily="34" charset="0"/>
                <a:cs typeface="Arial"/>
                <a:sym typeface="Arial"/>
              </a:rPr>
              <a:t>Extracting Less Reactive Metals</a:t>
            </a:r>
            <a:endParaRPr kumimoji="0" lang="en-US" sz="140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C4.2.3 </a:t>
            </a:r>
            <a:r>
              <a:rPr lang="en-US" sz="1400">
                <a:solidFill>
                  <a:srgbClr val="000000"/>
                </a:solidFill>
                <a:latin typeface="Century Gothic" panose="020B0502020202020204" pitchFamily="34" charset="0"/>
                <a:cs typeface="Arial"/>
                <a:sym typeface="Arial"/>
              </a:rPr>
              <a:t>PKR: Ions, Ionic Bonding and Deducing Ionic Formulae</a:t>
            </a:r>
            <a:endPar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a:ln>
                  <a:noFill/>
                </a:ln>
                <a:solidFill>
                  <a:srgbClr val="000000"/>
                </a:solidFill>
                <a:effectLst/>
                <a:uLnTx/>
                <a:uFillTx/>
                <a:latin typeface="Century Gothic"/>
                <a:cs typeface="Arial"/>
                <a:sym typeface="Arial"/>
              </a:rPr>
              <a:t>C4.2.4 (HT) Ionic Equations and Displacement Reactions</a:t>
            </a:r>
            <a:endParaRPr lang="en-US" sz="1400" i="0" u="none" strike="noStrike" kern="1200" cap="none" spc="0" normalizeH="0" baseline="0" noProof="0">
              <a:ln>
                <a:noFill/>
              </a:ln>
              <a:solidFill>
                <a:srgbClr val="000000"/>
              </a:solidFill>
              <a:effectLst/>
              <a:uLnTx/>
              <a:uFillTx/>
              <a:latin typeface="Century Gothic"/>
              <a:cs typeface="Arial"/>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1400" b="1"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C4.2.5 (HT) Writing Half Equations</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a:ln>
                  <a:noFill/>
                </a:ln>
                <a:solidFill>
                  <a:srgbClr val="000000"/>
                </a:solidFill>
                <a:effectLst/>
                <a:uLnTx/>
                <a:uFillTx/>
                <a:latin typeface="Century Gothic"/>
                <a:cs typeface="Arial"/>
                <a:sym typeface="Arial"/>
              </a:rPr>
              <a:t>C4.2.6 (HT) Ionic Equations for the Reactions of Acids and Metals</a:t>
            </a:r>
            <a:endParaRPr lang="en-US" sz="1400" i="0" u="none" strike="noStrike" kern="1200" cap="none" spc="0" normalizeH="0" baseline="0" noProof="0">
              <a:ln>
                <a:noFill/>
              </a:ln>
              <a:solidFill>
                <a:srgbClr val="000000"/>
              </a:solidFill>
              <a:effectLst/>
              <a:uLnTx/>
              <a:uFillTx/>
              <a:latin typeface="Century Gothic"/>
              <a:cs typeface="Arial"/>
            </a:endParaRPr>
          </a:p>
          <a:p>
            <a:pPr>
              <a:defRPr/>
            </a:pPr>
            <a:endParaRPr lang="en-US" sz="1400">
              <a:solidFill>
                <a:srgbClr val="000000"/>
              </a:solidFill>
              <a:latin typeface="Century Gothic" panose="020B0502020202020204" pitchFamily="34" charset="0"/>
              <a:cs typeface="Arial"/>
              <a:sym typeface="Arial"/>
            </a:endParaRPr>
          </a:p>
          <a:p>
            <a:pPr>
              <a:defRPr/>
            </a:pPr>
            <a:endParaRPr lang="en-US" sz="1400">
              <a:solidFill>
                <a:srgbClr val="000000"/>
              </a:solidFill>
              <a:latin typeface="Century Gothic" panose="020B0502020202020204" pitchFamily="34" charset="0"/>
              <a:cs typeface="Arial"/>
              <a:sym typeface="Arial"/>
            </a:endParaRPr>
          </a:p>
          <a:p>
            <a:pPr>
              <a:defRPr/>
            </a:pPr>
            <a:endParaRPr lang="en-US" sz="1400">
              <a:solidFill>
                <a:srgbClr val="000000"/>
              </a:solidFill>
              <a:latin typeface="Century Gothic" panose="020B0502020202020204" pitchFamily="34" charset="0"/>
              <a:cs typeface="Arial"/>
              <a:sym typeface="Arial"/>
            </a:endParaRPr>
          </a:p>
          <a:p>
            <a:pPr>
              <a:defRPr/>
            </a:pPr>
            <a:endParaRPr lang="en-US" sz="1400">
              <a:solidFill>
                <a:srgbClr val="000000"/>
              </a:solidFill>
              <a:latin typeface="Century Gothic" panose="020B0502020202020204" pitchFamily="34" charset="0"/>
              <a:cs typeface="Arial"/>
              <a:sym typeface="Arial"/>
            </a:endParaRPr>
          </a:p>
          <a:p>
            <a:pPr>
              <a:defRPr/>
            </a:pPr>
            <a:endParaRPr lang="en-US" sz="1400">
              <a:solidFill>
                <a:srgbClr val="000000"/>
              </a:solidFill>
              <a:latin typeface="Century Gothic" panose="020B0502020202020204" pitchFamily="34" charset="0"/>
              <a:cs typeface="Arial"/>
              <a:sym typeface="Arial"/>
            </a:endParaRPr>
          </a:p>
          <a:p>
            <a:pPr>
              <a:defRPr/>
            </a:pPr>
            <a:endParaRPr lang="en-US" sz="1400">
              <a:solidFill>
                <a:srgbClr val="000000"/>
              </a:solidFill>
              <a:latin typeface="Century Gothic" panose="020B0502020202020204" pitchFamily="34" charset="0"/>
              <a:cs typeface="Arial"/>
              <a:sym typeface="Arial"/>
            </a:endParaRPr>
          </a:p>
          <a:p>
            <a:pPr>
              <a:defRPr/>
            </a:pPr>
            <a:endParaRPr lang="en-US" sz="1400">
              <a:solidFill>
                <a:srgbClr val="000000"/>
              </a:solidFill>
              <a:latin typeface="Century Gothic" panose="020B0502020202020204" pitchFamily="34" charset="0"/>
              <a:cs typeface="Arial"/>
              <a:sym typeface="Arial"/>
            </a:endParaRPr>
          </a:p>
          <a:p>
            <a:pPr>
              <a:defRPr/>
            </a:pPr>
            <a:r>
              <a:rPr lang="en-US" sz="1400">
                <a:solidFill>
                  <a:srgbClr val="000000"/>
                </a:solidFill>
                <a:latin typeface="Century Gothic" panose="020B0502020202020204" pitchFamily="34" charset="0"/>
                <a:cs typeface="Arial"/>
                <a:sym typeface="Arial"/>
              </a:rPr>
              <a:t>C4.2.7 Introduction to Electrolysis</a:t>
            </a:r>
            <a:endParaRPr lang="en-US" sz="1400" b="1" i="0" u="none" strike="noStrike" kern="1200" cap="none" spc="0" normalizeH="0" baseline="0" noProof="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Century Gothic" panose="020B0502020202020204" pitchFamily="34" charset="0"/>
                <a:cs typeface="Arial"/>
                <a:sym typeface="Arial"/>
              </a:rPr>
              <a:t>C4.2</a:t>
            </a:r>
            <a:r>
              <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.8 Extracting Metals by Electrolysis</a:t>
            </a:r>
          </a:p>
          <a:p>
            <a:pPr lvl="0">
              <a:defRPr/>
            </a:pPr>
            <a:r>
              <a:rPr lang="en-US" sz="1400">
                <a:solidFill>
                  <a:srgbClr val="000000"/>
                </a:solidFill>
                <a:latin typeface="Century Gothic" panose="020B0502020202020204" pitchFamily="34" charset="0"/>
                <a:cs typeface="Arial"/>
                <a:sym typeface="Arial"/>
              </a:rPr>
              <a:t>C4.2.9 Electrolysis of Molten  Ionic Compounds</a:t>
            </a:r>
          </a:p>
          <a:p>
            <a:pPr lvl="0">
              <a:defRPr/>
            </a:pPr>
            <a:r>
              <a:rPr lang="en-US" sz="1400">
                <a:solidFill>
                  <a:srgbClr val="000000"/>
                </a:solidFill>
                <a:latin typeface="Century Gothic"/>
                <a:cs typeface="Arial"/>
                <a:sym typeface="Arial"/>
              </a:rPr>
              <a:t>C4.2.10 Electrolysis in Solutions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Century Gothic" panose="020B0502020202020204" pitchFamily="34" charset="0"/>
                <a:cs typeface="Arial"/>
                <a:sym typeface="Arial"/>
              </a:rPr>
              <a:t>C4.2.11RP: Electrolysis of Aqueous Solutions 1</a:t>
            </a:r>
          </a:p>
          <a:p>
            <a:pPr>
              <a:defRPr/>
            </a:pPr>
            <a:r>
              <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C4.1.12 RP</a:t>
            </a:r>
            <a:r>
              <a:rPr lang="en-US" sz="1400">
                <a:solidFill>
                  <a:srgbClr val="000000"/>
                </a:solidFill>
                <a:latin typeface="Century Gothic" panose="020B0502020202020204" pitchFamily="34" charset="0"/>
                <a:cs typeface="Arial"/>
                <a:sym typeface="Arial"/>
              </a:rPr>
              <a:t>: Electrolysis of Aqueous Solutions 2</a:t>
            </a:r>
            <a:endPar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Century Gothic" panose="020B0502020202020204" pitchFamily="34" charset="0"/>
                <a:cs typeface="Arial"/>
                <a:sym typeface="Arial"/>
              </a:rPr>
              <a:t>C4.1.13 TIF: Corrosion and its Prevention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C4.2.14 (HT) Obtaining Raw Materials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Century Gothic" panose="020B0502020202020204" pitchFamily="34" charset="0"/>
                <a:cs typeface="Arial"/>
                <a:sym typeface="Arial"/>
              </a:rPr>
              <a:t>C4.2.15 Recycling Metals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C4.2.16 Feedback Lesson</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Tree>
    <p:extLst>
      <p:ext uri="{BB962C8B-B14F-4D97-AF65-F5344CB8AC3E}">
        <p14:creationId xmlns:p14="http://schemas.microsoft.com/office/powerpoint/2010/main" val="273997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1569660"/>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Split an ionic equation into two half equations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Identify the species which are oxidised and reduced.</a:t>
            </a:r>
          </a:p>
          <a:p>
            <a:pPr marL="342900" indent="-342900">
              <a:buFont typeface="Arial" panose="020B0604020202020204" pitchFamily="34" charset="0"/>
              <a:buChar char="•"/>
            </a:pPr>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0" y="5755170"/>
            <a:ext cx="411541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redox</a:t>
            </a:r>
          </a:p>
        </p:txBody>
      </p:sp>
      <p:sp>
        <p:nvSpPr>
          <p:cNvPr id="14" name="Rectangle 13">
            <a:extLst>
              <a:ext uri="{FF2B5EF4-FFF2-40B4-BE49-F238E27FC236}">
                <a16:creationId xmlns:a16="http://schemas.microsoft.com/office/drawing/2014/main" id="{A2C825F2-5973-4048-9A5C-E0A4E794080E}"/>
              </a:ext>
            </a:extLst>
          </p:cNvPr>
          <p:cNvSpPr/>
          <p:nvPr/>
        </p:nvSpPr>
        <p:spPr>
          <a:xfrm>
            <a:off x="5578449" y="4891802"/>
            <a:ext cx="283041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electron</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0" y="4891803"/>
            <a:ext cx="350581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half equation</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Text, application&#10;&#10;Description automatically generated">
            <a:extLst>
              <a:ext uri="{FF2B5EF4-FFF2-40B4-BE49-F238E27FC236}">
                <a16:creationId xmlns:a16="http://schemas.microsoft.com/office/drawing/2014/main" id="{4502121A-3927-4869-0FEE-C13782A71F53}"/>
              </a:ext>
            </a:extLst>
          </p:cNvPr>
          <p:cNvPicPr>
            <a:picLocks noChangeAspect="1"/>
          </p:cNvPicPr>
          <p:nvPr/>
        </p:nvPicPr>
        <p:blipFill>
          <a:blip r:embed="rId3"/>
          <a:stretch>
            <a:fillRect/>
          </a:stretch>
        </p:blipFill>
        <p:spPr>
          <a:xfrm>
            <a:off x="2927429" y="4308170"/>
            <a:ext cx="4164712" cy="2358069"/>
          </a:xfrm>
          <a:prstGeom prst="rect">
            <a:avLst/>
          </a:prstGeom>
          <a:ln>
            <a:solidFill>
              <a:schemeClr val="tx1"/>
            </a:solidFill>
          </a:ln>
        </p:spPr>
      </p:pic>
      <p:pic>
        <p:nvPicPr>
          <p:cNvPr id="6" name="Picture 5" descr="Graphical user interface, text, application, email&#10;&#10;Description automatically generated">
            <a:extLst>
              <a:ext uri="{FF2B5EF4-FFF2-40B4-BE49-F238E27FC236}">
                <a16:creationId xmlns:a16="http://schemas.microsoft.com/office/drawing/2014/main" id="{F826AE60-CFD1-AF25-351C-AC1AB9FFCB5D}"/>
              </a:ext>
            </a:extLst>
          </p:cNvPr>
          <p:cNvPicPr>
            <a:picLocks noChangeAspect="1"/>
          </p:cNvPicPr>
          <p:nvPr/>
        </p:nvPicPr>
        <p:blipFill>
          <a:blip r:embed="rId4"/>
          <a:stretch>
            <a:fillRect/>
          </a:stretch>
        </p:blipFill>
        <p:spPr>
          <a:xfrm>
            <a:off x="7182216" y="4311799"/>
            <a:ext cx="4157456" cy="2350813"/>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93573AAF-B387-14E0-4888-5569AC11E6DE}"/>
              </a:ext>
            </a:extLst>
          </p:cNvPr>
          <p:cNvSpPr txBox="1">
            <a:spLocks/>
          </p:cNvSpPr>
          <p:nvPr/>
        </p:nvSpPr>
        <p:spPr>
          <a:xfrm>
            <a:off x="369879" y="65193"/>
            <a:ext cx="10620000" cy="720000"/>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sz="2800">
                <a:latin typeface="Century Gothic" panose="020B0502020202020204" pitchFamily="34" charset="0"/>
              </a:rPr>
              <a:t>What does an ionic equation show?</a:t>
            </a:r>
          </a:p>
        </p:txBody>
      </p:sp>
      <p:sp>
        <p:nvSpPr>
          <p:cNvPr id="33" name="TextBox 32">
            <a:extLst>
              <a:ext uri="{FF2B5EF4-FFF2-40B4-BE49-F238E27FC236}">
                <a16:creationId xmlns:a16="http://schemas.microsoft.com/office/drawing/2014/main" id="{0154A21A-8BBF-5B8C-556B-40DB97C15A02}"/>
              </a:ext>
            </a:extLst>
          </p:cNvPr>
          <p:cNvSpPr txBox="1"/>
          <p:nvPr/>
        </p:nvSpPr>
        <p:spPr>
          <a:xfrm>
            <a:off x="369879" y="1120728"/>
            <a:ext cx="1186661" cy="584775"/>
          </a:xfrm>
          <a:prstGeom prst="rect">
            <a:avLst/>
          </a:prstGeom>
          <a:noFill/>
        </p:spPr>
        <p:txBody>
          <a:bodyPr wrap="square" rtlCol="0">
            <a:spAutoFit/>
          </a:bodyPr>
          <a:lstStyle/>
          <a:p>
            <a:r>
              <a:rPr lang="en-US" sz="3200">
                <a:latin typeface="Century Gothic" panose="020B0502020202020204" pitchFamily="34" charset="0"/>
              </a:rPr>
              <a:t>Mg</a:t>
            </a:r>
            <a:r>
              <a:rPr lang="en-US" sz="3200" baseline="-25000">
                <a:latin typeface="Century Gothic" panose="020B0502020202020204" pitchFamily="34" charset="0"/>
              </a:rPr>
              <a:t>(s)</a:t>
            </a:r>
            <a:endParaRPr lang="en-US" sz="2400" baseline="-25000">
              <a:latin typeface="Century Gothic" panose="020B0502020202020204" pitchFamily="34" charset="0"/>
            </a:endParaRPr>
          </a:p>
        </p:txBody>
      </p:sp>
      <p:sp>
        <p:nvSpPr>
          <p:cNvPr id="6" name="TextBox 5">
            <a:extLst>
              <a:ext uri="{FF2B5EF4-FFF2-40B4-BE49-F238E27FC236}">
                <a16:creationId xmlns:a16="http://schemas.microsoft.com/office/drawing/2014/main" id="{8197AF8D-2CE7-8549-1AD9-9E132E947171}"/>
              </a:ext>
            </a:extLst>
          </p:cNvPr>
          <p:cNvSpPr txBox="1"/>
          <p:nvPr/>
        </p:nvSpPr>
        <p:spPr>
          <a:xfrm>
            <a:off x="192677" y="2055687"/>
            <a:ext cx="11060121" cy="1384995"/>
          </a:xfrm>
          <a:prstGeom prst="rect">
            <a:avLst/>
          </a:prstGeom>
          <a:noFill/>
        </p:spPr>
        <p:txBody>
          <a:bodyPr wrap="square" rtlCol="0">
            <a:spAutoFit/>
          </a:bodyPr>
          <a:lstStyle/>
          <a:p>
            <a:pPr marL="342900" indent="-342900">
              <a:buFont typeface="Arial" panose="020B0604020202020204" pitchFamily="34" charset="0"/>
              <a:buChar char="•"/>
            </a:pPr>
            <a:r>
              <a:rPr lang="en-GB" sz="2800">
                <a:latin typeface="Century Gothic" panose="020B0502020202020204" pitchFamily="34" charset="0"/>
              </a:rPr>
              <a:t>Magnesium </a:t>
            </a:r>
            <a:r>
              <a:rPr lang="en-GB" sz="2800" b="1">
                <a:latin typeface="Century Gothic" panose="020B0502020202020204" pitchFamily="34" charset="0"/>
              </a:rPr>
              <a:t>atoms</a:t>
            </a:r>
            <a:r>
              <a:rPr lang="en-GB" sz="2800">
                <a:latin typeface="Century Gothic" panose="020B0502020202020204" pitchFamily="34" charset="0"/>
              </a:rPr>
              <a:t> </a:t>
            </a:r>
            <a:r>
              <a:rPr lang="en-GB" sz="2800" u="sng">
                <a:latin typeface="Century Gothic" panose="020B0502020202020204" pitchFamily="34" charset="0"/>
              </a:rPr>
              <a:t>lose 2 electrons </a:t>
            </a:r>
            <a:r>
              <a:rPr lang="en-GB" sz="2800">
                <a:latin typeface="Century Gothic" panose="020B0502020202020204" pitchFamily="34" charset="0"/>
              </a:rPr>
              <a:t>to become positively charged </a:t>
            </a:r>
            <a:r>
              <a:rPr lang="en-GB" sz="2800" b="1">
                <a:latin typeface="Century Gothic" panose="020B0502020202020204" pitchFamily="34" charset="0"/>
              </a:rPr>
              <a:t>ions</a:t>
            </a:r>
          </a:p>
          <a:p>
            <a:pPr marL="342900" indent="-342900">
              <a:buFont typeface="Arial" panose="020B0604020202020204" pitchFamily="34" charset="0"/>
              <a:buChar char="•"/>
            </a:pPr>
            <a:r>
              <a:rPr lang="en-GB" sz="2800">
                <a:latin typeface="Century Gothic" panose="020B0502020202020204" pitchFamily="34" charset="0"/>
              </a:rPr>
              <a:t>This loss of electrons is called </a:t>
            </a:r>
            <a:r>
              <a:rPr lang="en-GB" sz="2800" b="1">
                <a:latin typeface="Century Gothic" panose="020B0502020202020204" pitchFamily="34" charset="0"/>
              </a:rPr>
              <a:t>oxidation</a:t>
            </a:r>
          </a:p>
        </p:txBody>
      </p:sp>
      <p:sp>
        <p:nvSpPr>
          <p:cNvPr id="7" name="TextBox 6">
            <a:extLst>
              <a:ext uri="{FF2B5EF4-FFF2-40B4-BE49-F238E27FC236}">
                <a16:creationId xmlns:a16="http://schemas.microsoft.com/office/drawing/2014/main" id="{C02203CD-310B-6FE6-7A84-24A9DB91FF62}"/>
              </a:ext>
            </a:extLst>
          </p:cNvPr>
          <p:cNvSpPr txBox="1"/>
          <p:nvPr/>
        </p:nvSpPr>
        <p:spPr>
          <a:xfrm>
            <a:off x="214680" y="4013923"/>
            <a:ext cx="10099240" cy="954107"/>
          </a:xfrm>
          <a:prstGeom prst="rect">
            <a:avLst/>
          </a:prstGeom>
          <a:noFill/>
        </p:spPr>
        <p:txBody>
          <a:bodyPr wrap="none" rtlCol="0">
            <a:spAutoFit/>
          </a:bodyPr>
          <a:lstStyle/>
          <a:p>
            <a:pPr marL="342900" indent="-342900">
              <a:buFont typeface="Arial" panose="020B0604020202020204" pitchFamily="34" charset="0"/>
              <a:buChar char="•"/>
            </a:pPr>
            <a:r>
              <a:rPr lang="en-GB" sz="2800">
                <a:latin typeface="Century Gothic" panose="020B0502020202020204" pitchFamily="34" charset="0"/>
              </a:rPr>
              <a:t>Copper </a:t>
            </a:r>
            <a:r>
              <a:rPr lang="en-GB" sz="2800" b="1">
                <a:latin typeface="Century Gothic" panose="020B0502020202020204" pitchFamily="34" charset="0"/>
              </a:rPr>
              <a:t>ions</a:t>
            </a:r>
            <a:r>
              <a:rPr lang="en-GB" sz="2800">
                <a:latin typeface="Century Gothic" panose="020B0502020202020204" pitchFamily="34" charset="0"/>
              </a:rPr>
              <a:t> </a:t>
            </a:r>
            <a:r>
              <a:rPr lang="en-GB" sz="2800" u="sng">
                <a:latin typeface="Century Gothic" panose="020B0502020202020204" pitchFamily="34" charset="0"/>
              </a:rPr>
              <a:t>gain 2 electrons </a:t>
            </a:r>
            <a:r>
              <a:rPr lang="en-GB" sz="2800">
                <a:latin typeface="Century Gothic" panose="020B0502020202020204" pitchFamily="34" charset="0"/>
              </a:rPr>
              <a:t>to become neutral </a:t>
            </a:r>
            <a:r>
              <a:rPr lang="en-GB" sz="2800" b="1">
                <a:latin typeface="Century Gothic" panose="020B0502020202020204" pitchFamily="34" charset="0"/>
              </a:rPr>
              <a:t>atoms</a:t>
            </a:r>
          </a:p>
          <a:p>
            <a:pPr marL="342900" indent="-342900">
              <a:buFont typeface="Arial" panose="020B0604020202020204" pitchFamily="34" charset="0"/>
              <a:buChar char="•"/>
            </a:pPr>
            <a:r>
              <a:rPr lang="en-GB" sz="2800">
                <a:latin typeface="Century Gothic" panose="020B0502020202020204" pitchFamily="34" charset="0"/>
              </a:rPr>
              <a:t>This gain of electrons is called </a:t>
            </a:r>
            <a:r>
              <a:rPr lang="en-GB" sz="2800" b="1">
                <a:latin typeface="Century Gothic" panose="020B0502020202020204" pitchFamily="34" charset="0"/>
              </a:rPr>
              <a:t>reduction</a:t>
            </a:r>
          </a:p>
        </p:txBody>
      </p:sp>
      <p:sp>
        <p:nvSpPr>
          <p:cNvPr id="9" name="TextBox 8">
            <a:extLst>
              <a:ext uri="{FF2B5EF4-FFF2-40B4-BE49-F238E27FC236}">
                <a16:creationId xmlns:a16="http://schemas.microsoft.com/office/drawing/2014/main" id="{963D57CA-A110-B214-7C71-DCFF273E1D50}"/>
              </a:ext>
            </a:extLst>
          </p:cNvPr>
          <p:cNvSpPr txBox="1"/>
          <p:nvPr/>
        </p:nvSpPr>
        <p:spPr>
          <a:xfrm>
            <a:off x="1556540" y="1145149"/>
            <a:ext cx="2200940" cy="584775"/>
          </a:xfrm>
          <a:prstGeom prst="rect">
            <a:avLst/>
          </a:prstGeom>
          <a:noFill/>
        </p:spPr>
        <p:txBody>
          <a:bodyPr wrap="square">
            <a:spAutoFit/>
          </a:bodyPr>
          <a:lstStyle/>
          <a:p>
            <a:r>
              <a:rPr lang="en-US" sz="3200">
                <a:latin typeface="Century Gothic" panose="020B0502020202020204" pitchFamily="34" charset="0"/>
              </a:rPr>
              <a:t>+ Cu</a:t>
            </a:r>
            <a:r>
              <a:rPr lang="en-US" sz="3200" baseline="30000">
                <a:latin typeface="Century Gothic" panose="020B0502020202020204" pitchFamily="34" charset="0"/>
              </a:rPr>
              <a:t>2+</a:t>
            </a:r>
            <a:r>
              <a:rPr lang="en-US" sz="3200" baseline="-25000">
                <a:latin typeface="Century Gothic" panose="020B0502020202020204" pitchFamily="34" charset="0"/>
              </a:rPr>
              <a:t>(aq)</a:t>
            </a:r>
            <a:endParaRPr lang="en-GB" sz="3200"/>
          </a:p>
        </p:txBody>
      </p:sp>
      <p:sp>
        <p:nvSpPr>
          <p:cNvPr id="11" name="TextBox 10">
            <a:extLst>
              <a:ext uri="{FF2B5EF4-FFF2-40B4-BE49-F238E27FC236}">
                <a16:creationId xmlns:a16="http://schemas.microsoft.com/office/drawing/2014/main" id="{89E1BC68-F25F-9B89-D9B8-8FEBB15DF35F}"/>
              </a:ext>
            </a:extLst>
          </p:cNvPr>
          <p:cNvSpPr txBox="1"/>
          <p:nvPr/>
        </p:nvSpPr>
        <p:spPr>
          <a:xfrm>
            <a:off x="4135170" y="1145148"/>
            <a:ext cx="1895747" cy="584775"/>
          </a:xfrm>
          <a:prstGeom prst="rect">
            <a:avLst/>
          </a:prstGeom>
          <a:noFill/>
        </p:spPr>
        <p:txBody>
          <a:bodyPr wrap="square">
            <a:spAutoFit/>
          </a:bodyPr>
          <a:lstStyle/>
          <a:p>
            <a:r>
              <a:rPr lang="en-GB" sz="3200">
                <a:latin typeface="Century Gothic" panose="020B0502020202020204" pitchFamily="34" charset="0"/>
              </a:rPr>
              <a:t>Mg</a:t>
            </a:r>
            <a:r>
              <a:rPr lang="en-GB" sz="3200" baseline="30000">
                <a:latin typeface="Century Gothic" panose="020B0502020202020204" pitchFamily="34" charset="0"/>
              </a:rPr>
              <a:t>2+</a:t>
            </a:r>
            <a:r>
              <a:rPr lang="en-GB" sz="3200" baseline="-25000">
                <a:latin typeface="Century Gothic" panose="020B0502020202020204" pitchFamily="34" charset="0"/>
              </a:rPr>
              <a:t>(aq) </a:t>
            </a:r>
            <a:endParaRPr lang="en-GB" sz="3200"/>
          </a:p>
        </p:txBody>
      </p:sp>
      <p:sp>
        <p:nvSpPr>
          <p:cNvPr id="13" name="TextBox 12">
            <a:extLst>
              <a:ext uri="{FF2B5EF4-FFF2-40B4-BE49-F238E27FC236}">
                <a16:creationId xmlns:a16="http://schemas.microsoft.com/office/drawing/2014/main" id="{6959128E-0754-FD3A-FA5C-3DCB35613415}"/>
              </a:ext>
            </a:extLst>
          </p:cNvPr>
          <p:cNvSpPr txBox="1"/>
          <p:nvPr/>
        </p:nvSpPr>
        <p:spPr>
          <a:xfrm>
            <a:off x="5804716" y="1145148"/>
            <a:ext cx="2200940" cy="584775"/>
          </a:xfrm>
          <a:prstGeom prst="rect">
            <a:avLst/>
          </a:prstGeom>
          <a:noFill/>
        </p:spPr>
        <p:txBody>
          <a:bodyPr wrap="square">
            <a:spAutoFit/>
          </a:bodyPr>
          <a:lstStyle/>
          <a:p>
            <a:r>
              <a:rPr lang="en-GB" sz="3200">
                <a:latin typeface="Century Gothic" panose="020B0502020202020204" pitchFamily="34" charset="0"/>
              </a:rPr>
              <a:t>+ Cu</a:t>
            </a:r>
            <a:r>
              <a:rPr lang="en-GB" sz="3200" baseline="-25000">
                <a:latin typeface="Century Gothic" panose="020B0502020202020204" pitchFamily="34" charset="0"/>
              </a:rPr>
              <a:t>(s)</a:t>
            </a:r>
            <a:r>
              <a:rPr lang="en-US" sz="3200" baseline="-25000">
                <a:latin typeface="Century Gothic" panose="020B0502020202020204" pitchFamily="34" charset="0"/>
              </a:rPr>
              <a:t> </a:t>
            </a:r>
            <a:endParaRPr lang="en-GB" sz="3200"/>
          </a:p>
        </p:txBody>
      </p:sp>
      <p:sp>
        <p:nvSpPr>
          <p:cNvPr id="15" name="TextBox 14">
            <a:extLst>
              <a:ext uri="{FF2B5EF4-FFF2-40B4-BE49-F238E27FC236}">
                <a16:creationId xmlns:a16="http://schemas.microsoft.com/office/drawing/2014/main" id="{EA95D03D-424D-11E0-B9B0-B6D659BA6407}"/>
              </a:ext>
            </a:extLst>
          </p:cNvPr>
          <p:cNvSpPr txBox="1"/>
          <p:nvPr/>
        </p:nvSpPr>
        <p:spPr>
          <a:xfrm>
            <a:off x="3451393" y="1120728"/>
            <a:ext cx="684671" cy="584775"/>
          </a:xfrm>
          <a:prstGeom prst="rect">
            <a:avLst/>
          </a:prstGeom>
          <a:noFill/>
        </p:spPr>
        <p:txBody>
          <a:bodyPr wrap="square">
            <a:spAutoFit/>
          </a:bodyPr>
          <a:lstStyle/>
          <a:p>
            <a:r>
              <a:rPr lang="en-GB" sz="3200">
                <a:latin typeface="Century Gothic" panose="020B0502020202020204" pitchFamily="34" charset="0"/>
              </a:rPr>
              <a:t>→</a:t>
            </a:r>
            <a:endParaRPr lang="en-GB" sz="3200"/>
          </a:p>
        </p:txBody>
      </p:sp>
      <p:sp>
        <p:nvSpPr>
          <p:cNvPr id="16" name="TextBox 15">
            <a:extLst>
              <a:ext uri="{FF2B5EF4-FFF2-40B4-BE49-F238E27FC236}">
                <a16:creationId xmlns:a16="http://schemas.microsoft.com/office/drawing/2014/main" id="{C6ED3485-C492-B3D5-A49A-A679FB56AEFD}"/>
              </a:ext>
            </a:extLst>
          </p:cNvPr>
          <p:cNvSpPr txBox="1"/>
          <p:nvPr/>
        </p:nvSpPr>
        <p:spPr>
          <a:xfrm>
            <a:off x="530804" y="3495955"/>
            <a:ext cx="4984784" cy="461665"/>
          </a:xfrm>
          <a:prstGeom prst="rect">
            <a:avLst/>
          </a:prstGeom>
          <a:solidFill>
            <a:schemeClr val="accent1">
              <a:lumMod val="40000"/>
              <a:lumOff val="60000"/>
            </a:schemeClr>
          </a:solidFill>
        </p:spPr>
        <p:txBody>
          <a:bodyPr wrap="square" rtlCol="0">
            <a:spAutoFit/>
          </a:bodyPr>
          <a:lstStyle/>
          <a:p>
            <a:r>
              <a:rPr lang="en-GB" sz="2400" b="1">
                <a:latin typeface="Century Gothic" panose="020B0502020202020204" pitchFamily="34" charset="0"/>
              </a:rPr>
              <a:t>Oxidation </a:t>
            </a:r>
            <a:r>
              <a:rPr lang="en-GB" sz="2400">
                <a:latin typeface="Century Gothic" panose="020B0502020202020204" pitchFamily="34" charset="0"/>
              </a:rPr>
              <a:t>is the loss of electrons</a:t>
            </a:r>
          </a:p>
        </p:txBody>
      </p:sp>
      <p:sp>
        <p:nvSpPr>
          <p:cNvPr id="17" name="TextBox 16">
            <a:extLst>
              <a:ext uri="{FF2B5EF4-FFF2-40B4-BE49-F238E27FC236}">
                <a16:creationId xmlns:a16="http://schemas.microsoft.com/office/drawing/2014/main" id="{4AD93468-C644-E5E0-2B70-CB5A444F3231}"/>
              </a:ext>
            </a:extLst>
          </p:cNvPr>
          <p:cNvSpPr txBox="1"/>
          <p:nvPr/>
        </p:nvSpPr>
        <p:spPr>
          <a:xfrm>
            <a:off x="530804" y="5099294"/>
            <a:ext cx="5096710" cy="461665"/>
          </a:xfrm>
          <a:prstGeom prst="rect">
            <a:avLst/>
          </a:prstGeom>
          <a:solidFill>
            <a:schemeClr val="accent1">
              <a:lumMod val="40000"/>
              <a:lumOff val="60000"/>
            </a:schemeClr>
          </a:solidFill>
        </p:spPr>
        <p:txBody>
          <a:bodyPr wrap="square" rtlCol="0">
            <a:spAutoFit/>
          </a:bodyPr>
          <a:lstStyle/>
          <a:p>
            <a:r>
              <a:rPr lang="en-GB" sz="2400" b="1">
                <a:latin typeface="Century Gothic" panose="020B0502020202020204" pitchFamily="34" charset="0"/>
              </a:rPr>
              <a:t>Reduction </a:t>
            </a:r>
            <a:r>
              <a:rPr lang="en-GB" sz="2400">
                <a:latin typeface="Century Gothic" panose="020B0502020202020204" pitchFamily="34" charset="0"/>
              </a:rPr>
              <a:t>is the gain of electrons</a:t>
            </a:r>
          </a:p>
        </p:txBody>
      </p:sp>
      <p:sp>
        <p:nvSpPr>
          <p:cNvPr id="18" name="TextBox 17">
            <a:extLst>
              <a:ext uri="{FF2B5EF4-FFF2-40B4-BE49-F238E27FC236}">
                <a16:creationId xmlns:a16="http://schemas.microsoft.com/office/drawing/2014/main" id="{26301CE1-F604-3D77-7B60-8CC74F91D891}"/>
              </a:ext>
            </a:extLst>
          </p:cNvPr>
          <p:cNvSpPr txBox="1"/>
          <p:nvPr/>
        </p:nvSpPr>
        <p:spPr>
          <a:xfrm>
            <a:off x="530804" y="5712851"/>
            <a:ext cx="10547823" cy="830997"/>
          </a:xfrm>
          <a:prstGeom prst="rect">
            <a:avLst/>
          </a:prstGeom>
          <a:solidFill>
            <a:schemeClr val="accent1">
              <a:lumMod val="40000"/>
              <a:lumOff val="60000"/>
            </a:schemeClr>
          </a:solidFill>
        </p:spPr>
        <p:txBody>
          <a:bodyPr wrap="square" rtlCol="0">
            <a:spAutoFit/>
          </a:bodyPr>
          <a:lstStyle/>
          <a:p>
            <a:r>
              <a:rPr lang="en-GB" sz="2400" b="1">
                <a:latin typeface="Century Gothic" panose="020B0502020202020204" pitchFamily="34" charset="0"/>
              </a:rPr>
              <a:t>A redox reaction </a:t>
            </a:r>
            <a:r>
              <a:rPr lang="en-GB" sz="2400">
                <a:latin typeface="Century Gothic" panose="020B0502020202020204" pitchFamily="34" charset="0"/>
              </a:rPr>
              <a:t>is one in which oxidation and reduction take place at the same time</a:t>
            </a:r>
          </a:p>
        </p:txBody>
      </p:sp>
    </p:spTree>
    <p:extLst>
      <p:ext uri="{BB962C8B-B14F-4D97-AF65-F5344CB8AC3E}">
        <p14:creationId xmlns:p14="http://schemas.microsoft.com/office/powerpoint/2010/main" val="131083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11"/>
                                        </p:tgtEl>
                                        <p:attrNameLst>
                                          <p:attrName>style.color</p:attrName>
                                        </p:attrNameLst>
                                      </p:cBhvr>
                                      <p:to>
                                        <a:srgbClr val="7030A0"/>
                                      </p:to>
                                    </p:animClr>
                                  </p:childTnLst>
                                </p:cTn>
                              </p:par>
                              <p:par>
                                <p:cTn id="7" presetID="3" presetClass="emph" presetSubtype="2" fill="hold" grpId="0" nodeType="withEffect">
                                  <p:stCondLst>
                                    <p:cond delay="0"/>
                                  </p:stCondLst>
                                  <p:childTnLst>
                                    <p:animClr clrSpc="rgb" dir="cw">
                                      <p:cBhvr override="childStyle">
                                        <p:cTn id="8" dur="2000" fill="hold"/>
                                        <p:tgtEl>
                                          <p:spTgt spid="15"/>
                                        </p:tgtEl>
                                        <p:attrNameLst>
                                          <p:attrName>style.color</p:attrName>
                                        </p:attrNameLst>
                                      </p:cBhvr>
                                      <p:to>
                                        <a:srgbClr val="7030A0"/>
                                      </p:to>
                                    </p:animClr>
                                  </p:childTnLst>
                                </p:cTn>
                              </p:par>
                              <p:par>
                                <p:cTn id="9" presetID="3" presetClass="emph" presetSubtype="2" fill="hold" grpId="0" nodeType="withEffect">
                                  <p:stCondLst>
                                    <p:cond delay="0"/>
                                  </p:stCondLst>
                                  <p:childTnLst>
                                    <p:animClr clrSpc="rgb" dir="cw">
                                      <p:cBhvr override="childStyle">
                                        <p:cTn id="10" dur="2000" fill="hold"/>
                                        <p:tgtEl>
                                          <p:spTgt spid="33"/>
                                        </p:tgtEl>
                                        <p:attrNameLst>
                                          <p:attrName>style.color</p:attrName>
                                        </p:attrNameLst>
                                      </p:cBhvr>
                                      <p:to>
                                        <a:srgbClr val="7030A0"/>
                                      </p:to>
                                    </p:animClr>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xEl>
                                              <p:pRg st="1" end="1"/>
                                            </p:txEl>
                                          </p:spTgt>
                                        </p:tgtEl>
                                        <p:attrNameLst>
                                          <p:attrName>style.visibility</p:attrName>
                                        </p:attrNameLst>
                                      </p:cBhvr>
                                      <p:to>
                                        <p:strVal val="visible"/>
                                      </p:to>
                                    </p:set>
                                    <p:animEffect transition="in" filter="fade">
                                      <p:cBhvr>
                                        <p:cTn id="20" dur="500"/>
                                        <p:tgtEl>
                                          <p:spTgt spid="6">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mph" presetSubtype="2" fill="hold" grpId="0" nodeType="clickEffect">
                                  <p:stCondLst>
                                    <p:cond delay="0"/>
                                  </p:stCondLst>
                                  <p:childTnLst>
                                    <p:animClr clrSpc="rgb" dir="cw">
                                      <p:cBhvr override="childStyle">
                                        <p:cTn id="29" dur="2000" fill="hold"/>
                                        <p:tgtEl>
                                          <p:spTgt spid="9"/>
                                        </p:tgtEl>
                                        <p:attrNameLst>
                                          <p:attrName>style.color</p:attrName>
                                        </p:attrNameLst>
                                      </p:cBhvr>
                                      <p:to>
                                        <a:srgbClr val="00B050"/>
                                      </p:to>
                                    </p:animClr>
                                  </p:childTnLst>
                                </p:cTn>
                              </p:par>
                              <p:par>
                                <p:cTn id="30" presetID="3" presetClass="emph" presetSubtype="2" fill="hold" grpId="1" nodeType="withEffect">
                                  <p:stCondLst>
                                    <p:cond delay="0"/>
                                  </p:stCondLst>
                                  <p:childTnLst>
                                    <p:animClr clrSpc="rgb" dir="cw">
                                      <p:cBhvr override="childStyle">
                                        <p:cTn id="31" dur="2000" fill="hold"/>
                                        <p:tgtEl>
                                          <p:spTgt spid="15"/>
                                        </p:tgtEl>
                                        <p:attrNameLst>
                                          <p:attrName>style.color</p:attrName>
                                        </p:attrNameLst>
                                      </p:cBhvr>
                                      <p:to>
                                        <a:srgbClr val="00B050"/>
                                      </p:to>
                                    </p:animClr>
                                  </p:childTnLst>
                                </p:cTn>
                              </p:par>
                              <p:par>
                                <p:cTn id="32" presetID="3" presetClass="emph" presetSubtype="2" fill="hold" grpId="0" nodeType="withEffect">
                                  <p:stCondLst>
                                    <p:cond delay="0"/>
                                  </p:stCondLst>
                                  <p:childTnLst>
                                    <p:animClr clrSpc="rgb" dir="cw">
                                      <p:cBhvr override="childStyle">
                                        <p:cTn id="33" dur="2000" fill="hold"/>
                                        <p:tgtEl>
                                          <p:spTgt spid="13"/>
                                        </p:tgtEl>
                                        <p:attrNameLst>
                                          <p:attrName>style.color</p:attrName>
                                        </p:attrNameLst>
                                      </p:cBhvr>
                                      <p:to>
                                        <a:srgbClr val="00B050"/>
                                      </p:to>
                                    </p:animClr>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
                                            <p:txEl>
                                              <p:pRg st="0" end="0"/>
                                            </p:txEl>
                                          </p:spTgt>
                                        </p:tgtEl>
                                        <p:attrNameLst>
                                          <p:attrName>style.visibility</p:attrName>
                                        </p:attrNameLst>
                                      </p:cBhvr>
                                      <p:to>
                                        <p:strVal val="visible"/>
                                      </p:to>
                                    </p:set>
                                    <p:animEffect transition="in" filter="fade">
                                      <p:cBhvr>
                                        <p:cTn id="38" dur="500"/>
                                        <p:tgtEl>
                                          <p:spTgt spid="7">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Effect transition="in" filter="fade">
                                      <p:cBhvr>
                                        <p:cTn id="43" dur="500"/>
                                        <p:tgtEl>
                                          <p:spTgt spid="7">
                                            <p:txEl>
                                              <p:pRg st="1" end="1"/>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9" grpId="0"/>
      <p:bldP spid="11" grpId="0"/>
      <p:bldP spid="13" grpId="0"/>
      <p:bldP spid="15" grpId="0"/>
      <p:bldP spid="15" grpId="1"/>
      <p:bldP spid="16" grpId="0" animBg="1"/>
      <p:bldP spid="17"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83823-3484-B206-F270-10A275D7A618}"/>
              </a:ext>
            </a:extLst>
          </p:cNvPr>
          <p:cNvSpPr>
            <a:spLocks noGrp="1"/>
          </p:cNvSpPr>
          <p:nvPr>
            <p:ph type="title"/>
          </p:nvPr>
        </p:nvSpPr>
        <p:spPr/>
        <p:txBody>
          <a:bodyPr/>
          <a:lstStyle/>
          <a:p>
            <a:r>
              <a:rPr lang="en-GB">
                <a:latin typeface="Century Gothic" panose="020B0502020202020204" pitchFamily="34" charset="0"/>
              </a:rPr>
              <a:t>Half Equations</a:t>
            </a:r>
          </a:p>
        </p:txBody>
      </p:sp>
      <p:sp>
        <p:nvSpPr>
          <p:cNvPr id="3" name="TextBox 2">
            <a:extLst>
              <a:ext uri="{FF2B5EF4-FFF2-40B4-BE49-F238E27FC236}">
                <a16:creationId xmlns:a16="http://schemas.microsoft.com/office/drawing/2014/main" id="{A09C590F-5C24-5EE2-DBAD-6EC7F539814A}"/>
              </a:ext>
            </a:extLst>
          </p:cNvPr>
          <p:cNvSpPr txBox="1"/>
          <p:nvPr/>
        </p:nvSpPr>
        <p:spPr>
          <a:xfrm>
            <a:off x="288237" y="931418"/>
            <a:ext cx="9098966" cy="461665"/>
          </a:xfrm>
          <a:prstGeom prst="rect">
            <a:avLst/>
          </a:prstGeom>
          <a:noFill/>
        </p:spPr>
        <p:txBody>
          <a:bodyPr wrap="none" rtlCol="0">
            <a:spAutoFit/>
          </a:bodyPr>
          <a:lstStyle/>
          <a:p>
            <a:r>
              <a:rPr lang="en-GB" sz="2400">
                <a:latin typeface="Century Gothic" panose="020B0502020202020204" pitchFamily="34" charset="0"/>
              </a:rPr>
              <a:t>We can separate an ionic equation into two </a:t>
            </a:r>
            <a:r>
              <a:rPr lang="en-GB" sz="2400" b="1">
                <a:latin typeface="Century Gothic" panose="020B0502020202020204" pitchFamily="34" charset="0"/>
              </a:rPr>
              <a:t>half equations</a:t>
            </a:r>
            <a:r>
              <a:rPr lang="en-GB" sz="2400">
                <a:latin typeface="Century Gothic" panose="020B0502020202020204" pitchFamily="34" charset="0"/>
              </a:rPr>
              <a:t>.</a:t>
            </a:r>
          </a:p>
        </p:txBody>
      </p:sp>
      <p:sp>
        <p:nvSpPr>
          <p:cNvPr id="4" name="Rectangle 3">
            <a:extLst>
              <a:ext uri="{FF2B5EF4-FFF2-40B4-BE49-F238E27FC236}">
                <a16:creationId xmlns:a16="http://schemas.microsoft.com/office/drawing/2014/main" id="{F14E8C0E-F3BC-FF0C-F71C-7D8DD09234D0}"/>
              </a:ext>
            </a:extLst>
          </p:cNvPr>
          <p:cNvSpPr/>
          <p:nvPr/>
        </p:nvSpPr>
        <p:spPr>
          <a:xfrm>
            <a:off x="7609114" y="1570466"/>
            <a:ext cx="3722915" cy="4797678"/>
          </a:xfrm>
          <a:prstGeom prst="rect">
            <a:avLst/>
          </a:prstGeom>
          <a:solidFill>
            <a:srgbClr val="009193">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b="1">
                <a:solidFill>
                  <a:schemeClr val="tx1"/>
                </a:solidFill>
                <a:latin typeface="Century Gothic" panose="020B0502020202020204" pitchFamily="34" charset="0"/>
              </a:rPr>
              <a:t>Steps for writing half equations:</a:t>
            </a:r>
          </a:p>
          <a:p>
            <a:endParaRPr lang="en-GB" sz="2400" b="1">
              <a:solidFill>
                <a:schemeClr val="tx1"/>
              </a:solidFill>
              <a:latin typeface="Century Gothic" panose="020B0502020202020204" pitchFamily="34" charset="0"/>
            </a:endParaRPr>
          </a:p>
          <a:p>
            <a:pPr marL="457200" indent="-457200">
              <a:buAutoNum type="arabicPeriod"/>
            </a:pPr>
            <a:r>
              <a:rPr lang="en-GB" sz="2000" b="1">
                <a:solidFill>
                  <a:schemeClr val="tx1"/>
                </a:solidFill>
                <a:latin typeface="Century Gothic" panose="020B0502020202020204" pitchFamily="34" charset="0"/>
              </a:rPr>
              <a:t>Pick one element </a:t>
            </a:r>
            <a:r>
              <a:rPr lang="en-GB" sz="2000">
                <a:solidFill>
                  <a:schemeClr val="tx1"/>
                </a:solidFill>
                <a:latin typeface="Century Gothic" panose="020B0502020202020204" pitchFamily="34" charset="0"/>
              </a:rPr>
              <a:t>that’s on both sides of the equation</a:t>
            </a:r>
          </a:p>
          <a:p>
            <a:pPr marL="457200" indent="-457200">
              <a:buAutoNum type="arabicPeriod"/>
            </a:pPr>
            <a:r>
              <a:rPr lang="en-GB" sz="2000">
                <a:solidFill>
                  <a:schemeClr val="tx1"/>
                </a:solidFill>
                <a:latin typeface="Century Gothic" panose="020B0502020202020204" pitchFamily="34" charset="0"/>
              </a:rPr>
              <a:t>Write down </a:t>
            </a:r>
            <a:r>
              <a:rPr lang="en-GB" sz="2000" b="1">
                <a:solidFill>
                  <a:schemeClr val="tx1"/>
                </a:solidFill>
                <a:latin typeface="Century Gothic" panose="020B0502020202020204" pitchFamily="34" charset="0"/>
              </a:rPr>
              <a:t>reactant → product</a:t>
            </a:r>
            <a:r>
              <a:rPr lang="en-GB" sz="2000">
                <a:solidFill>
                  <a:schemeClr val="tx1"/>
                </a:solidFill>
                <a:latin typeface="Century Gothic" panose="020B0502020202020204" pitchFamily="34" charset="0"/>
              </a:rPr>
              <a:t>, copying from the equation exactly</a:t>
            </a:r>
          </a:p>
          <a:p>
            <a:pPr marL="457200" indent="-457200">
              <a:buAutoNum type="arabicPeriod"/>
            </a:pPr>
            <a:r>
              <a:rPr lang="en-GB" sz="2000" b="1">
                <a:solidFill>
                  <a:schemeClr val="tx1"/>
                </a:solidFill>
                <a:latin typeface="Century Gothic" panose="020B0502020202020204" pitchFamily="34" charset="0"/>
              </a:rPr>
              <a:t>Balance the atoms and ions</a:t>
            </a:r>
          </a:p>
          <a:p>
            <a:pPr marL="457200" indent="-457200">
              <a:buAutoNum type="arabicPeriod"/>
            </a:pPr>
            <a:r>
              <a:rPr lang="en-GB" sz="2000" b="1">
                <a:solidFill>
                  <a:schemeClr val="tx1"/>
                </a:solidFill>
                <a:latin typeface="Century Gothic" panose="020B0502020202020204" pitchFamily="34" charset="0"/>
              </a:rPr>
              <a:t>Add up the charges </a:t>
            </a:r>
            <a:r>
              <a:rPr lang="en-GB" sz="2000">
                <a:solidFill>
                  <a:schemeClr val="tx1"/>
                </a:solidFill>
                <a:latin typeface="Century Gothic" panose="020B0502020202020204" pitchFamily="34" charset="0"/>
              </a:rPr>
              <a:t>on both sides</a:t>
            </a:r>
          </a:p>
          <a:p>
            <a:pPr marL="457200" indent="-457200">
              <a:buAutoNum type="arabicPeriod"/>
            </a:pPr>
            <a:r>
              <a:rPr lang="en-GB" sz="2000" b="1">
                <a:solidFill>
                  <a:schemeClr val="tx1"/>
                </a:solidFill>
                <a:latin typeface="Century Gothic" panose="020B0502020202020204" pitchFamily="34" charset="0"/>
              </a:rPr>
              <a:t>Balance the charges </a:t>
            </a:r>
            <a:r>
              <a:rPr lang="en-GB" sz="2000">
                <a:solidFill>
                  <a:schemeClr val="tx1"/>
                </a:solidFill>
                <a:latin typeface="Century Gothic" panose="020B0502020202020204" pitchFamily="34" charset="0"/>
              </a:rPr>
              <a:t>with electrons</a:t>
            </a:r>
          </a:p>
        </p:txBody>
      </p:sp>
      <p:sp>
        <p:nvSpPr>
          <p:cNvPr id="5" name="TextBox 4">
            <a:extLst>
              <a:ext uri="{FF2B5EF4-FFF2-40B4-BE49-F238E27FC236}">
                <a16:creationId xmlns:a16="http://schemas.microsoft.com/office/drawing/2014/main" id="{4628D31E-F5DE-58EC-FEB6-123EDB83B142}"/>
              </a:ext>
            </a:extLst>
          </p:cNvPr>
          <p:cNvSpPr txBox="1"/>
          <p:nvPr/>
        </p:nvSpPr>
        <p:spPr>
          <a:xfrm>
            <a:off x="288237" y="1570465"/>
            <a:ext cx="1186661" cy="584775"/>
          </a:xfrm>
          <a:prstGeom prst="rect">
            <a:avLst/>
          </a:prstGeom>
          <a:noFill/>
        </p:spPr>
        <p:txBody>
          <a:bodyPr wrap="square" rtlCol="0">
            <a:spAutoFit/>
          </a:bodyPr>
          <a:lstStyle/>
          <a:p>
            <a:r>
              <a:rPr lang="en-US" sz="3200">
                <a:latin typeface="Century Gothic" panose="020B0502020202020204" pitchFamily="34" charset="0"/>
              </a:rPr>
              <a:t>Mg</a:t>
            </a:r>
            <a:r>
              <a:rPr lang="en-US" sz="3200" baseline="-25000">
                <a:latin typeface="Century Gothic" panose="020B0502020202020204" pitchFamily="34" charset="0"/>
              </a:rPr>
              <a:t>(s)</a:t>
            </a:r>
            <a:endParaRPr lang="en-US" sz="2400" baseline="-25000">
              <a:latin typeface="Century Gothic" panose="020B0502020202020204" pitchFamily="34" charset="0"/>
            </a:endParaRPr>
          </a:p>
        </p:txBody>
      </p:sp>
      <p:sp>
        <p:nvSpPr>
          <p:cNvPr id="6" name="TextBox 5">
            <a:extLst>
              <a:ext uri="{FF2B5EF4-FFF2-40B4-BE49-F238E27FC236}">
                <a16:creationId xmlns:a16="http://schemas.microsoft.com/office/drawing/2014/main" id="{F083AF19-2E61-87EF-EC18-8B7577426D99}"/>
              </a:ext>
            </a:extLst>
          </p:cNvPr>
          <p:cNvSpPr txBox="1"/>
          <p:nvPr/>
        </p:nvSpPr>
        <p:spPr>
          <a:xfrm>
            <a:off x="1474898" y="1594886"/>
            <a:ext cx="2200940" cy="584775"/>
          </a:xfrm>
          <a:prstGeom prst="rect">
            <a:avLst/>
          </a:prstGeom>
          <a:noFill/>
        </p:spPr>
        <p:txBody>
          <a:bodyPr wrap="square">
            <a:spAutoFit/>
          </a:bodyPr>
          <a:lstStyle/>
          <a:p>
            <a:r>
              <a:rPr lang="en-US" sz="3200">
                <a:latin typeface="Century Gothic" panose="020B0502020202020204" pitchFamily="34" charset="0"/>
              </a:rPr>
              <a:t>+ Cu</a:t>
            </a:r>
            <a:r>
              <a:rPr lang="en-US" sz="3200" baseline="30000">
                <a:latin typeface="Century Gothic" panose="020B0502020202020204" pitchFamily="34" charset="0"/>
              </a:rPr>
              <a:t>2+</a:t>
            </a:r>
            <a:r>
              <a:rPr lang="en-US" sz="3200" baseline="-25000">
                <a:latin typeface="Century Gothic" panose="020B0502020202020204" pitchFamily="34" charset="0"/>
              </a:rPr>
              <a:t>(aq)</a:t>
            </a:r>
            <a:endParaRPr lang="en-GB" sz="3200"/>
          </a:p>
        </p:txBody>
      </p:sp>
      <p:sp>
        <p:nvSpPr>
          <p:cNvPr id="7" name="TextBox 6">
            <a:extLst>
              <a:ext uri="{FF2B5EF4-FFF2-40B4-BE49-F238E27FC236}">
                <a16:creationId xmlns:a16="http://schemas.microsoft.com/office/drawing/2014/main" id="{6C60113A-3769-CFFE-7B49-E123B120DB75}"/>
              </a:ext>
            </a:extLst>
          </p:cNvPr>
          <p:cNvSpPr txBox="1"/>
          <p:nvPr/>
        </p:nvSpPr>
        <p:spPr>
          <a:xfrm>
            <a:off x="4053528" y="1594885"/>
            <a:ext cx="1895747" cy="584775"/>
          </a:xfrm>
          <a:prstGeom prst="rect">
            <a:avLst/>
          </a:prstGeom>
          <a:noFill/>
        </p:spPr>
        <p:txBody>
          <a:bodyPr wrap="square">
            <a:spAutoFit/>
          </a:bodyPr>
          <a:lstStyle/>
          <a:p>
            <a:r>
              <a:rPr lang="en-GB" sz="3200">
                <a:latin typeface="Century Gothic" panose="020B0502020202020204" pitchFamily="34" charset="0"/>
              </a:rPr>
              <a:t>Mg</a:t>
            </a:r>
            <a:r>
              <a:rPr lang="en-GB" sz="3200" baseline="30000">
                <a:latin typeface="Century Gothic" panose="020B0502020202020204" pitchFamily="34" charset="0"/>
              </a:rPr>
              <a:t>2+</a:t>
            </a:r>
            <a:r>
              <a:rPr lang="en-GB" sz="3200" baseline="-25000">
                <a:latin typeface="Century Gothic" panose="020B0502020202020204" pitchFamily="34" charset="0"/>
              </a:rPr>
              <a:t>(aq) </a:t>
            </a:r>
            <a:endParaRPr lang="en-GB" sz="3200"/>
          </a:p>
        </p:txBody>
      </p:sp>
      <p:sp>
        <p:nvSpPr>
          <p:cNvPr id="8" name="TextBox 7">
            <a:extLst>
              <a:ext uri="{FF2B5EF4-FFF2-40B4-BE49-F238E27FC236}">
                <a16:creationId xmlns:a16="http://schemas.microsoft.com/office/drawing/2014/main" id="{3075A2F8-E5C8-2FAE-4411-28BE5DE76A0C}"/>
              </a:ext>
            </a:extLst>
          </p:cNvPr>
          <p:cNvSpPr txBox="1"/>
          <p:nvPr/>
        </p:nvSpPr>
        <p:spPr>
          <a:xfrm>
            <a:off x="5723074" y="1594885"/>
            <a:ext cx="2200940" cy="584775"/>
          </a:xfrm>
          <a:prstGeom prst="rect">
            <a:avLst/>
          </a:prstGeom>
          <a:noFill/>
        </p:spPr>
        <p:txBody>
          <a:bodyPr wrap="square">
            <a:spAutoFit/>
          </a:bodyPr>
          <a:lstStyle/>
          <a:p>
            <a:r>
              <a:rPr lang="en-GB" sz="3200">
                <a:latin typeface="Century Gothic" panose="020B0502020202020204" pitchFamily="34" charset="0"/>
              </a:rPr>
              <a:t>+ Cu</a:t>
            </a:r>
            <a:r>
              <a:rPr lang="en-GB" sz="3200" baseline="-25000">
                <a:latin typeface="Century Gothic" panose="020B0502020202020204" pitchFamily="34" charset="0"/>
              </a:rPr>
              <a:t>(s)</a:t>
            </a:r>
            <a:r>
              <a:rPr lang="en-US" sz="3200" baseline="-25000">
                <a:latin typeface="Century Gothic" panose="020B0502020202020204" pitchFamily="34" charset="0"/>
              </a:rPr>
              <a:t> </a:t>
            </a:r>
            <a:endParaRPr lang="en-GB" sz="3200"/>
          </a:p>
        </p:txBody>
      </p:sp>
      <p:sp>
        <p:nvSpPr>
          <p:cNvPr id="9" name="TextBox 8">
            <a:extLst>
              <a:ext uri="{FF2B5EF4-FFF2-40B4-BE49-F238E27FC236}">
                <a16:creationId xmlns:a16="http://schemas.microsoft.com/office/drawing/2014/main" id="{2770CE83-ADA9-8A5C-938D-3855D3C3D64D}"/>
              </a:ext>
            </a:extLst>
          </p:cNvPr>
          <p:cNvSpPr txBox="1"/>
          <p:nvPr/>
        </p:nvSpPr>
        <p:spPr>
          <a:xfrm>
            <a:off x="3369751" y="1570465"/>
            <a:ext cx="684671" cy="584775"/>
          </a:xfrm>
          <a:prstGeom prst="rect">
            <a:avLst/>
          </a:prstGeom>
          <a:noFill/>
        </p:spPr>
        <p:txBody>
          <a:bodyPr wrap="square">
            <a:spAutoFit/>
          </a:bodyPr>
          <a:lstStyle/>
          <a:p>
            <a:r>
              <a:rPr lang="en-GB" sz="3200">
                <a:latin typeface="Century Gothic" panose="020B0502020202020204" pitchFamily="34" charset="0"/>
              </a:rPr>
              <a:t>→</a:t>
            </a:r>
            <a:endParaRPr lang="en-GB" sz="3200"/>
          </a:p>
        </p:txBody>
      </p:sp>
      <p:sp>
        <p:nvSpPr>
          <p:cNvPr id="10" name="TextBox 9">
            <a:extLst>
              <a:ext uri="{FF2B5EF4-FFF2-40B4-BE49-F238E27FC236}">
                <a16:creationId xmlns:a16="http://schemas.microsoft.com/office/drawing/2014/main" id="{87FE117D-2A1D-C5ED-12DA-6CF93EDB5B2D}"/>
              </a:ext>
            </a:extLst>
          </p:cNvPr>
          <p:cNvSpPr txBox="1"/>
          <p:nvPr/>
        </p:nvSpPr>
        <p:spPr>
          <a:xfrm>
            <a:off x="323621" y="2684792"/>
            <a:ext cx="1922321" cy="400110"/>
          </a:xfrm>
          <a:prstGeom prst="rect">
            <a:avLst/>
          </a:prstGeom>
          <a:noFill/>
        </p:spPr>
        <p:txBody>
          <a:bodyPr wrap="none" rtlCol="0">
            <a:spAutoFit/>
          </a:bodyPr>
          <a:lstStyle/>
          <a:p>
            <a:r>
              <a:rPr lang="en-GB" sz="2000">
                <a:latin typeface="Century Gothic" panose="020B0502020202020204" pitchFamily="34" charset="0"/>
              </a:rPr>
              <a:t>1. Magnesium</a:t>
            </a:r>
          </a:p>
        </p:txBody>
      </p:sp>
      <p:sp>
        <p:nvSpPr>
          <p:cNvPr id="11" name="TextBox 10">
            <a:extLst>
              <a:ext uri="{FF2B5EF4-FFF2-40B4-BE49-F238E27FC236}">
                <a16:creationId xmlns:a16="http://schemas.microsoft.com/office/drawing/2014/main" id="{CEA03774-1D67-ED39-9B9B-2EFA66582424}"/>
              </a:ext>
            </a:extLst>
          </p:cNvPr>
          <p:cNvSpPr txBox="1"/>
          <p:nvPr/>
        </p:nvSpPr>
        <p:spPr>
          <a:xfrm>
            <a:off x="323621" y="3302056"/>
            <a:ext cx="2457724" cy="400110"/>
          </a:xfrm>
          <a:prstGeom prst="rect">
            <a:avLst/>
          </a:prstGeom>
          <a:noFill/>
        </p:spPr>
        <p:txBody>
          <a:bodyPr wrap="none" rtlCol="0">
            <a:spAutoFit/>
          </a:bodyPr>
          <a:lstStyle/>
          <a:p>
            <a:r>
              <a:rPr lang="en-GB" sz="2000">
                <a:latin typeface="Century Gothic" panose="020B0502020202020204" pitchFamily="34" charset="0"/>
              </a:rPr>
              <a:t>2. Mg</a:t>
            </a:r>
            <a:r>
              <a:rPr lang="en-GB" sz="2000" baseline="-25000">
                <a:latin typeface="Century Gothic" panose="020B0502020202020204" pitchFamily="34" charset="0"/>
              </a:rPr>
              <a:t>(s) </a:t>
            </a:r>
            <a:r>
              <a:rPr lang="en-GB" sz="2000">
                <a:latin typeface="Century Gothic" panose="020B0502020202020204" pitchFamily="34" charset="0"/>
              </a:rPr>
              <a:t>→ Mg</a:t>
            </a:r>
            <a:r>
              <a:rPr lang="en-GB" sz="2000" baseline="30000">
                <a:latin typeface="Century Gothic" panose="020B0502020202020204" pitchFamily="34" charset="0"/>
              </a:rPr>
              <a:t>2+</a:t>
            </a:r>
            <a:r>
              <a:rPr lang="en-GB" sz="2000" baseline="-25000">
                <a:latin typeface="Century Gothic" panose="020B0502020202020204" pitchFamily="34" charset="0"/>
              </a:rPr>
              <a:t>(aq) </a:t>
            </a:r>
          </a:p>
        </p:txBody>
      </p:sp>
      <p:sp>
        <p:nvSpPr>
          <p:cNvPr id="13" name="TextBox 12">
            <a:extLst>
              <a:ext uri="{FF2B5EF4-FFF2-40B4-BE49-F238E27FC236}">
                <a16:creationId xmlns:a16="http://schemas.microsoft.com/office/drawing/2014/main" id="{2D95C1AC-D06E-2470-0739-9564FE9A7080}"/>
              </a:ext>
            </a:extLst>
          </p:cNvPr>
          <p:cNvSpPr txBox="1"/>
          <p:nvPr/>
        </p:nvSpPr>
        <p:spPr>
          <a:xfrm>
            <a:off x="323621" y="3969305"/>
            <a:ext cx="2409634" cy="605294"/>
          </a:xfrm>
          <a:prstGeom prst="rect">
            <a:avLst/>
          </a:prstGeom>
          <a:noFill/>
        </p:spPr>
        <p:txBody>
          <a:bodyPr wrap="none" rtlCol="0">
            <a:spAutoFit/>
          </a:bodyPr>
          <a:lstStyle/>
          <a:p>
            <a:r>
              <a:rPr lang="en-GB" sz="2000">
                <a:latin typeface="Century Gothic" panose="020B0502020202020204" pitchFamily="34" charset="0"/>
              </a:rPr>
              <a:t>3. Mg</a:t>
            </a:r>
            <a:r>
              <a:rPr lang="en-GB" sz="2000" baseline="-25000">
                <a:latin typeface="Century Gothic" panose="020B0502020202020204" pitchFamily="34" charset="0"/>
              </a:rPr>
              <a:t>(s) </a:t>
            </a:r>
            <a:r>
              <a:rPr lang="en-GB" sz="2000">
                <a:latin typeface="Century Gothic" panose="020B0502020202020204" pitchFamily="34" charset="0"/>
              </a:rPr>
              <a:t>→ Mg</a:t>
            </a:r>
            <a:r>
              <a:rPr lang="en-GB" sz="2000" baseline="30000">
                <a:latin typeface="Century Gothic" panose="020B0502020202020204" pitchFamily="34" charset="0"/>
              </a:rPr>
              <a:t>2+</a:t>
            </a:r>
            <a:r>
              <a:rPr lang="en-GB" sz="2000" baseline="-25000">
                <a:latin typeface="Century Gothic" panose="020B0502020202020204" pitchFamily="34" charset="0"/>
              </a:rPr>
              <a:t>(aq)</a:t>
            </a:r>
          </a:p>
          <a:p>
            <a:r>
              <a:rPr lang="en-GB" sz="2000" baseline="-25000">
                <a:latin typeface="Century Gothic" panose="020B0502020202020204" pitchFamily="34" charset="0"/>
              </a:rPr>
              <a:t>1 atom           1 ion </a:t>
            </a:r>
          </a:p>
        </p:txBody>
      </p:sp>
      <p:sp>
        <p:nvSpPr>
          <p:cNvPr id="14" name="TextBox 13">
            <a:extLst>
              <a:ext uri="{FF2B5EF4-FFF2-40B4-BE49-F238E27FC236}">
                <a16:creationId xmlns:a16="http://schemas.microsoft.com/office/drawing/2014/main" id="{48308019-40C3-04C8-C36A-90AB1A285082}"/>
              </a:ext>
            </a:extLst>
          </p:cNvPr>
          <p:cNvSpPr txBox="1"/>
          <p:nvPr/>
        </p:nvSpPr>
        <p:spPr>
          <a:xfrm>
            <a:off x="347666" y="4785471"/>
            <a:ext cx="2409634" cy="605294"/>
          </a:xfrm>
          <a:prstGeom prst="rect">
            <a:avLst/>
          </a:prstGeom>
          <a:noFill/>
        </p:spPr>
        <p:txBody>
          <a:bodyPr wrap="none" rtlCol="0">
            <a:spAutoFit/>
          </a:bodyPr>
          <a:lstStyle/>
          <a:p>
            <a:r>
              <a:rPr lang="en-GB" sz="2000">
                <a:latin typeface="Century Gothic" panose="020B0502020202020204" pitchFamily="34" charset="0"/>
              </a:rPr>
              <a:t>4. Mg</a:t>
            </a:r>
            <a:r>
              <a:rPr lang="en-GB" sz="2000" baseline="-25000">
                <a:latin typeface="Century Gothic" panose="020B0502020202020204" pitchFamily="34" charset="0"/>
              </a:rPr>
              <a:t>(s) </a:t>
            </a:r>
            <a:r>
              <a:rPr lang="en-GB" sz="2000">
                <a:latin typeface="Century Gothic" panose="020B0502020202020204" pitchFamily="34" charset="0"/>
              </a:rPr>
              <a:t>→ Mg</a:t>
            </a:r>
            <a:r>
              <a:rPr lang="en-GB" sz="2000" baseline="30000">
                <a:latin typeface="Century Gothic" panose="020B0502020202020204" pitchFamily="34" charset="0"/>
              </a:rPr>
              <a:t>2+</a:t>
            </a:r>
            <a:r>
              <a:rPr lang="en-GB" sz="2000" baseline="-25000">
                <a:latin typeface="Century Gothic" panose="020B0502020202020204" pitchFamily="34" charset="0"/>
              </a:rPr>
              <a:t>(aq)</a:t>
            </a:r>
          </a:p>
          <a:p>
            <a:r>
              <a:rPr lang="en-GB" sz="2000" baseline="-25000">
                <a:latin typeface="Century Gothic" panose="020B0502020202020204" pitchFamily="34" charset="0"/>
              </a:rPr>
              <a:t>Charge: 0          Charge: 2+</a:t>
            </a:r>
          </a:p>
        </p:txBody>
      </p:sp>
      <p:sp>
        <p:nvSpPr>
          <p:cNvPr id="15" name="TextBox 14">
            <a:extLst>
              <a:ext uri="{FF2B5EF4-FFF2-40B4-BE49-F238E27FC236}">
                <a16:creationId xmlns:a16="http://schemas.microsoft.com/office/drawing/2014/main" id="{FBEAAEBE-5487-68AF-526F-51964AC86A33}"/>
              </a:ext>
            </a:extLst>
          </p:cNvPr>
          <p:cNvSpPr txBox="1"/>
          <p:nvPr/>
        </p:nvSpPr>
        <p:spPr>
          <a:xfrm>
            <a:off x="353679" y="5689425"/>
            <a:ext cx="3049233" cy="605294"/>
          </a:xfrm>
          <a:prstGeom prst="rect">
            <a:avLst/>
          </a:prstGeom>
          <a:noFill/>
        </p:spPr>
        <p:txBody>
          <a:bodyPr wrap="none" rtlCol="0">
            <a:spAutoFit/>
          </a:bodyPr>
          <a:lstStyle/>
          <a:p>
            <a:r>
              <a:rPr lang="en-GB" sz="2000">
                <a:latin typeface="Century Gothic" panose="020B0502020202020204" pitchFamily="34" charset="0"/>
              </a:rPr>
              <a:t>5. </a:t>
            </a:r>
            <a:r>
              <a:rPr lang="en-GB" sz="2000" b="1">
                <a:solidFill>
                  <a:schemeClr val="accent2">
                    <a:lumMod val="60000"/>
                    <a:lumOff val="40000"/>
                  </a:schemeClr>
                </a:solidFill>
                <a:latin typeface="Century Gothic" panose="020B0502020202020204" pitchFamily="34" charset="0"/>
              </a:rPr>
              <a:t>Mg</a:t>
            </a:r>
            <a:r>
              <a:rPr lang="en-GB" sz="2000" b="1" baseline="-25000">
                <a:solidFill>
                  <a:schemeClr val="accent2">
                    <a:lumMod val="60000"/>
                    <a:lumOff val="40000"/>
                  </a:schemeClr>
                </a:solidFill>
                <a:latin typeface="Century Gothic" panose="020B0502020202020204" pitchFamily="34" charset="0"/>
              </a:rPr>
              <a:t>(s) </a:t>
            </a:r>
            <a:r>
              <a:rPr lang="en-GB" sz="2000" b="1">
                <a:solidFill>
                  <a:schemeClr val="accent2">
                    <a:lumMod val="60000"/>
                    <a:lumOff val="40000"/>
                  </a:schemeClr>
                </a:solidFill>
                <a:latin typeface="Century Gothic" panose="020B0502020202020204" pitchFamily="34" charset="0"/>
              </a:rPr>
              <a:t>→ Mg</a:t>
            </a:r>
            <a:r>
              <a:rPr lang="en-GB" sz="2000" b="1" baseline="30000">
                <a:solidFill>
                  <a:schemeClr val="accent2">
                    <a:lumMod val="60000"/>
                    <a:lumOff val="40000"/>
                  </a:schemeClr>
                </a:solidFill>
                <a:latin typeface="Century Gothic" panose="020B0502020202020204" pitchFamily="34" charset="0"/>
              </a:rPr>
              <a:t>2+</a:t>
            </a:r>
            <a:r>
              <a:rPr lang="en-GB" sz="2000" b="1" baseline="-25000">
                <a:solidFill>
                  <a:schemeClr val="accent2">
                    <a:lumMod val="60000"/>
                    <a:lumOff val="40000"/>
                  </a:schemeClr>
                </a:solidFill>
                <a:latin typeface="Century Gothic" panose="020B0502020202020204" pitchFamily="34" charset="0"/>
              </a:rPr>
              <a:t>(aq) </a:t>
            </a:r>
            <a:r>
              <a:rPr lang="en-GB" sz="2000" b="1">
                <a:solidFill>
                  <a:schemeClr val="accent2">
                    <a:lumMod val="60000"/>
                    <a:lumOff val="40000"/>
                  </a:schemeClr>
                </a:solidFill>
                <a:latin typeface="Century Gothic" panose="020B0502020202020204" pitchFamily="34" charset="0"/>
              </a:rPr>
              <a:t>+ 2e</a:t>
            </a:r>
            <a:r>
              <a:rPr lang="en-GB" sz="2000" b="1" baseline="30000">
                <a:solidFill>
                  <a:schemeClr val="accent2">
                    <a:lumMod val="60000"/>
                    <a:lumOff val="40000"/>
                  </a:schemeClr>
                </a:solidFill>
                <a:latin typeface="Century Gothic" panose="020B0502020202020204" pitchFamily="34" charset="0"/>
              </a:rPr>
              <a:t>-</a:t>
            </a:r>
            <a:endParaRPr lang="en-GB" sz="2000" b="1" baseline="-25000">
              <a:solidFill>
                <a:schemeClr val="accent2">
                  <a:lumMod val="60000"/>
                  <a:lumOff val="40000"/>
                </a:schemeClr>
              </a:solidFill>
              <a:latin typeface="Century Gothic" panose="020B0502020202020204" pitchFamily="34" charset="0"/>
            </a:endParaRPr>
          </a:p>
          <a:p>
            <a:r>
              <a:rPr lang="en-GB" sz="2000" baseline="-25000">
                <a:latin typeface="Century Gothic" panose="020B0502020202020204" pitchFamily="34" charset="0"/>
              </a:rPr>
              <a:t>Charge: 0          Charge: 0</a:t>
            </a:r>
          </a:p>
        </p:txBody>
      </p:sp>
      <p:sp>
        <p:nvSpPr>
          <p:cNvPr id="16" name="TextBox 15">
            <a:extLst>
              <a:ext uri="{FF2B5EF4-FFF2-40B4-BE49-F238E27FC236}">
                <a16:creationId xmlns:a16="http://schemas.microsoft.com/office/drawing/2014/main" id="{CEDAECEE-E0E5-DA05-8798-2D6D646A9E53}"/>
              </a:ext>
            </a:extLst>
          </p:cNvPr>
          <p:cNvSpPr txBox="1"/>
          <p:nvPr/>
        </p:nvSpPr>
        <p:spPr>
          <a:xfrm>
            <a:off x="3908256" y="2636320"/>
            <a:ext cx="1438214" cy="400110"/>
          </a:xfrm>
          <a:prstGeom prst="rect">
            <a:avLst/>
          </a:prstGeom>
          <a:noFill/>
        </p:spPr>
        <p:txBody>
          <a:bodyPr wrap="none" rtlCol="0">
            <a:spAutoFit/>
          </a:bodyPr>
          <a:lstStyle/>
          <a:p>
            <a:r>
              <a:rPr lang="en-GB" sz="2000">
                <a:latin typeface="Century Gothic" panose="020B0502020202020204" pitchFamily="34" charset="0"/>
              </a:rPr>
              <a:t>1. Copper</a:t>
            </a:r>
          </a:p>
        </p:txBody>
      </p:sp>
      <p:sp>
        <p:nvSpPr>
          <p:cNvPr id="17" name="TextBox 16">
            <a:extLst>
              <a:ext uri="{FF2B5EF4-FFF2-40B4-BE49-F238E27FC236}">
                <a16:creationId xmlns:a16="http://schemas.microsoft.com/office/drawing/2014/main" id="{E9A29C96-02E1-555C-CE63-1FF60A224BC8}"/>
              </a:ext>
            </a:extLst>
          </p:cNvPr>
          <p:cNvSpPr txBox="1"/>
          <p:nvPr/>
        </p:nvSpPr>
        <p:spPr>
          <a:xfrm>
            <a:off x="3908256" y="3253584"/>
            <a:ext cx="2367956" cy="400110"/>
          </a:xfrm>
          <a:prstGeom prst="rect">
            <a:avLst/>
          </a:prstGeom>
          <a:noFill/>
        </p:spPr>
        <p:txBody>
          <a:bodyPr wrap="none" rtlCol="0">
            <a:spAutoFit/>
          </a:bodyPr>
          <a:lstStyle/>
          <a:p>
            <a:r>
              <a:rPr lang="en-GB" sz="2000">
                <a:latin typeface="Century Gothic" panose="020B0502020202020204" pitchFamily="34" charset="0"/>
              </a:rPr>
              <a:t>2. Cu</a:t>
            </a:r>
            <a:r>
              <a:rPr lang="en-GB" sz="2000" baseline="30000">
                <a:latin typeface="Century Gothic" panose="020B0502020202020204" pitchFamily="34" charset="0"/>
              </a:rPr>
              <a:t>2+</a:t>
            </a:r>
            <a:r>
              <a:rPr lang="en-GB" sz="2000" baseline="-25000">
                <a:latin typeface="Century Gothic" panose="020B0502020202020204" pitchFamily="34" charset="0"/>
              </a:rPr>
              <a:t>(aq) </a:t>
            </a:r>
            <a:r>
              <a:rPr lang="en-GB" sz="2000">
                <a:latin typeface="Century Gothic" panose="020B0502020202020204" pitchFamily="34" charset="0"/>
              </a:rPr>
              <a:t>→ Cu</a:t>
            </a:r>
            <a:r>
              <a:rPr lang="en-GB" sz="2000" baseline="-25000">
                <a:latin typeface="Century Gothic" panose="020B0502020202020204" pitchFamily="34" charset="0"/>
              </a:rPr>
              <a:t>(s) </a:t>
            </a:r>
          </a:p>
        </p:txBody>
      </p:sp>
      <p:sp>
        <p:nvSpPr>
          <p:cNvPr id="18" name="TextBox 17">
            <a:extLst>
              <a:ext uri="{FF2B5EF4-FFF2-40B4-BE49-F238E27FC236}">
                <a16:creationId xmlns:a16="http://schemas.microsoft.com/office/drawing/2014/main" id="{31F50CC1-0D32-E988-A0F9-5203819E45DA}"/>
              </a:ext>
            </a:extLst>
          </p:cNvPr>
          <p:cNvSpPr txBox="1"/>
          <p:nvPr/>
        </p:nvSpPr>
        <p:spPr>
          <a:xfrm>
            <a:off x="3908256" y="3920833"/>
            <a:ext cx="2465740" cy="605294"/>
          </a:xfrm>
          <a:prstGeom prst="rect">
            <a:avLst/>
          </a:prstGeom>
          <a:noFill/>
        </p:spPr>
        <p:txBody>
          <a:bodyPr wrap="none" rtlCol="0">
            <a:spAutoFit/>
          </a:bodyPr>
          <a:lstStyle/>
          <a:p>
            <a:r>
              <a:rPr lang="en-GB" sz="2000">
                <a:latin typeface="Century Gothic" panose="020B0502020202020204" pitchFamily="34" charset="0"/>
              </a:rPr>
              <a:t>3. Cu</a:t>
            </a:r>
            <a:r>
              <a:rPr lang="en-GB" sz="2000" baseline="30000">
                <a:latin typeface="Century Gothic" panose="020B0502020202020204" pitchFamily="34" charset="0"/>
              </a:rPr>
              <a:t>2+</a:t>
            </a:r>
            <a:r>
              <a:rPr lang="en-GB" sz="2000" baseline="-25000">
                <a:latin typeface="Century Gothic" panose="020B0502020202020204" pitchFamily="34" charset="0"/>
              </a:rPr>
              <a:t>(aq) </a:t>
            </a:r>
            <a:r>
              <a:rPr lang="en-GB" sz="2000">
                <a:latin typeface="Century Gothic" panose="020B0502020202020204" pitchFamily="34" charset="0"/>
              </a:rPr>
              <a:t>→ Cu</a:t>
            </a:r>
            <a:r>
              <a:rPr lang="en-GB" sz="2000" baseline="-25000">
                <a:latin typeface="Century Gothic" panose="020B0502020202020204" pitchFamily="34" charset="0"/>
              </a:rPr>
              <a:t>(s) </a:t>
            </a:r>
          </a:p>
          <a:p>
            <a:r>
              <a:rPr lang="en-GB" sz="2000" baseline="-25000">
                <a:latin typeface="Century Gothic" panose="020B0502020202020204" pitchFamily="34" charset="0"/>
              </a:rPr>
              <a:t>      1 ion                   1 atom </a:t>
            </a:r>
          </a:p>
        </p:txBody>
      </p:sp>
      <p:sp>
        <p:nvSpPr>
          <p:cNvPr id="19" name="TextBox 18">
            <a:extLst>
              <a:ext uri="{FF2B5EF4-FFF2-40B4-BE49-F238E27FC236}">
                <a16:creationId xmlns:a16="http://schemas.microsoft.com/office/drawing/2014/main" id="{AC3C3CE2-E286-CE0D-6007-33AFF2CF2328}"/>
              </a:ext>
            </a:extLst>
          </p:cNvPr>
          <p:cNvSpPr txBox="1"/>
          <p:nvPr/>
        </p:nvSpPr>
        <p:spPr>
          <a:xfrm>
            <a:off x="3932301" y="4736999"/>
            <a:ext cx="2763898" cy="605294"/>
          </a:xfrm>
          <a:prstGeom prst="rect">
            <a:avLst/>
          </a:prstGeom>
          <a:noFill/>
        </p:spPr>
        <p:txBody>
          <a:bodyPr wrap="none" rtlCol="0">
            <a:spAutoFit/>
          </a:bodyPr>
          <a:lstStyle/>
          <a:p>
            <a:r>
              <a:rPr lang="en-GB" sz="2000">
                <a:latin typeface="Century Gothic" panose="020B0502020202020204" pitchFamily="34" charset="0"/>
              </a:rPr>
              <a:t>4. Cu</a:t>
            </a:r>
            <a:r>
              <a:rPr lang="en-GB" sz="2000" baseline="30000">
                <a:latin typeface="Century Gothic" panose="020B0502020202020204" pitchFamily="34" charset="0"/>
              </a:rPr>
              <a:t>2+</a:t>
            </a:r>
            <a:r>
              <a:rPr lang="en-GB" sz="2000" baseline="-25000">
                <a:latin typeface="Century Gothic" panose="020B0502020202020204" pitchFamily="34" charset="0"/>
              </a:rPr>
              <a:t>(aq) </a:t>
            </a:r>
            <a:r>
              <a:rPr lang="en-GB" sz="2000">
                <a:latin typeface="Century Gothic" panose="020B0502020202020204" pitchFamily="34" charset="0"/>
              </a:rPr>
              <a:t>→ Cu</a:t>
            </a:r>
            <a:r>
              <a:rPr lang="en-GB" sz="2000" baseline="-25000">
                <a:latin typeface="Century Gothic" panose="020B0502020202020204" pitchFamily="34" charset="0"/>
              </a:rPr>
              <a:t>(s) </a:t>
            </a:r>
          </a:p>
          <a:p>
            <a:r>
              <a:rPr lang="en-GB" sz="2000" baseline="-25000">
                <a:latin typeface="Century Gothic" panose="020B0502020202020204" pitchFamily="34" charset="0"/>
              </a:rPr>
              <a:t>      Charge: 2+         Charge: 0</a:t>
            </a:r>
          </a:p>
        </p:txBody>
      </p:sp>
      <p:sp>
        <p:nvSpPr>
          <p:cNvPr id="20" name="TextBox 19">
            <a:extLst>
              <a:ext uri="{FF2B5EF4-FFF2-40B4-BE49-F238E27FC236}">
                <a16:creationId xmlns:a16="http://schemas.microsoft.com/office/drawing/2014/main" id="{7B035E5B-0152-0693-C8E4-E8BDBFADFAEC}"/>
              </a:ext>
            </a:extLst>
          </p:cNvPr>
          <p:cNvSpPr txBox="1"/>
          <p:nvPr/>
        </p:nvSpPr>
        <p:spPr>
          <a:xfrm>
            <a:off x="3938314" y="5640953"/>
            <a:ext cx="3284874" cy="605294"/>
          </a:xfrm>
          <a:prstGeom prst="rect">
            <a:avLst/>
          </a:prstGeom>
          <a:noFill/>
        </p:spPr>
        <p:txBody>
          <a:bodyPr wrap="none" rtlCol="0">
            <a:spAutoFit/>
          </a:bodyPr>
          <a:lstStyle/>
          <a:p>
            <a:r>
              <a:rPr lang="en-GB" sz="2000">
                <a:latin typeface="Century Gothic" panose="020B0502020202020204" pitchFamily="34" charset="0"/>
              </a:rPr>
              <a:t>5. </a:t>
            </a:r>
            <a:r>
              <a:rPr lang="en-GB" sz="2000" b="1">
                <a:solidFill>
                  <a:schemeClr val="accent2">
                    <a:lumMod val="60000"/>
                    <a:lumOff val="40000"/>
                  </a:schemeClr>
                </a:solidFill>
                <a:latin typeface="Century Gothic" panose="020B0502020202020204" pitchFamily="34" charset="0"/>
              </a:rPr>
              <a:t>Cu</a:t>
            </a:r>
            <a:r>
              <a:rPr lang="en-GB" sz="2000" b="1" baseline="30000">
                <a:solidFill>
                  <a:schemeClr val="accent2">
                    <a:lumMod val="60000"/>
                    <a:lumOff val="40000"/>
                  </a:schemeClr>
                </a:solidFill>
                <a:latin typeface="Century Gothic" panose="020B0502020202020204" pitchFamily="34" charset="0"/>
              </a:rPr>
              <a:t>2+</a:t>
            </a:r>
            <a:r>
              <a:rPr lang="en-GB" sz="2000" b="1" baseline="-25000">
                <a:solidFill>
                  <a:schemeClr val="accent2">
                    <a:lumMod val="60000"/>
                    <a:lumOff val="40000"/>
                  </a:schemeClr>
                </a:solidFill>
                <a:latin typeface="Century Gothic" panose="020B0502020202020204" pitchFamily="34" charset="0"/>
              </a:rPr>
              <a:t>(aq) </a:t>
            </a:r>
            <a:r>
              <a:rPr lang="en-GB" sz="2000" b="1">
                <a:solidFill>
                  <a:schemeClr val="accent2">
                    <a:lumMod val="60000"/>
                    <a:lumOff val="40000"/>
                  </a:schemeClr>
                </a:solidFill>
                <a:latin typeface="Century Gothic" panose="020B0502020202020204" pitchFamily="34" charset="0"/>
              </a:rPr>
              <a:t>+ 2e</a:t>
            </a:r>
            <a:r>
              <a:rPr lang="en-GB" sz="2000" b="1" baseline="30000">
                <a:solidFill>
                  <a:schemeClr val="accent2">
                    <a:lumMod val="60000"/>
                    <a:lumOff val="40000"/>
                  </a:schemeClr>
                </a:solidFill>
                <a:latin typeface="Century Gothic" panose="020B0502020202020204" pitchFamily="34" charset="0"/>
              </a:rPr>
              <a:t>-</a:t>
            </a:r>
            <a:r>
              <a:rPr lang="en-GB" sz="2000" b="1" baseline="-25000">
                <a:solidFill>
                  <a:schemeClr val="accent2">
                    <a:lumMod val="60000"/>
                    <a:lumOff val="40000"/>
                  </a:schemeClr>
                </a:solidFill>
                <a:latin typeface="Century Gothic" panose="020B0502020202020204" pitchFamily="34" charset="0"/>
              </a:rPr>
              <a:t> </a:t>
            </a:r>
            <a:r>
              <a:rPr lang="en-GB" sz="2000" b="1">
                <a:solidFill>
                  <a:schemeClr val="accent2">
                    <a:lumMod val="60000"/>
                    <a:lumOff val="40000"/>
                  </a:schemeClr>
                </a:solidFill>
                <a:latin typeface="Century Gothic" panose="020B0502020202020204" pitchFamily="34" charset="0"/>
              </a:rPr>
              <a:t>→ Cu</a:t>
            </a:r>
            <a:r>
              <a:rPr lang="en-GB" sz="2000" b="1" baseline="-25000">
                <a:solidFill>
                  <a:schemeClr val="accent2">
                    <a:lumMod val="60000"/>
                    <a:lumOff val="40000"/>
                  </a:schemeClr>
                </a:solidFill>
                <a:latin typeface="Century Gothic" panose="020B0502020202020204" pitchFamily="34" charset="0"/>
              </a:rPr>
              <a:t>(s) </a:t>
            </a:r>
          </a:p>
          <a:p>
            <a:r>
              <a:rPr lang="en-GB" sz="2000" baseline="-25000">
                <a:latin typeface="Century Gothic" panose="020B0502020202020204" pitchFamily="34" charset="0"/>
              </a:rPr>
              <a:t>      Charge: 0                        Charge: 0</a:t>
            </a:r>
          </a:p>
        </p:txBody>
      </p:sp>
    </p:spTree>
    <p:extLst>
      <p:ext uri="{BB962C8B-B14F-4D97-AF65-F5344CB8AC3E}">
        <p14:creationId xmlns:p14="http://schemas.microsoft.com/office/powerpoint/2010/main" val="2393171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0" end="0"/>
                                            </p:txEl>
                                          </p:spTgt>
                                        </p:tgtEl>
                                        <p:attrNameLst>
                                          <p:attrName>style.visibility</p:attrName>
                                        </p:attrNameLst>
                                      </p:cBhvr>
                                      <p:to>
                                        <p:strVal val="visible"/>
                                      </p:to>
                                    </p:set>
                                    <p:animEffect transition="in" filter="fade">
                                      <p:cBhvr>
                                        <p:cTn id="32" dur="500"/>
                                        <p:tgtEl>
                                          <p:spTgt spid="4">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animEffect transition="in" filter="fade">
                                      <p:cBhvr>
                                        <p:cTn id="37" dur="500"/>
                                        <p:tgtEl>
                                          <p:spTgt spid="4">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3" end="3"/>
                                            </p:txEl>
                                          </p:spTgt>
                                        </p:tgtEl>
                                        <p:attrNameLst>
                                          <p:attrName>style.visibility</p:attrName>
                                        </p:attrNameLst>
                                      </p:cBhvr>
                                      <p:to>
                                        <p:strVal val="visible"/>
                                      </p:to>
                                    </p:set>
                                    <p:animEffect transition="in" filter="fade">
                                      <p:cBhvr>
                                        <p:cTn id="47" dur="500"/>
                                        <p:tgtEl>
                                          <p:spTgt spid="4">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4" end="4"/>
                                            </p:txEl>
                                          </p:spTgt>
                                        </p:tgtEl>
                                        <p:attrNameLst>
                                          <p:attrName>style.visibility</p:attrName>
                                        </p:attrNameLst>
                                      </p:cBhvr>
                                      <p:to>
                                        <p:strVal val="visible"/>
                                      </p:to>
                                    </p:set>
                                    <p:animEffect transition="in" filter="fade">
                                      <p:cBhvr>
                                        <p:cTn id="57" dur="500"/>
                                        <p:tgtEl>
                                          <p:spTgt spid="4">
                                            <p:txEl>
                                              <p:pRg st="4" end="4"/>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
                                            <p:txEl>
                                              <p:pRg st="5" end="5"/>
                                            </p:txEl>
                                          </p:spTgt>
                                        </p:tgtEl>
                                        <p:attrNameLst>
                                          <p:attrName>style.visibility</p:attrName>
                                        </p:attrNameLst>
                                      </p:cBhvr>
                                      <p:to>
                                        <p:strVal val="visible"/>
                                      </p:to>
                                    </p:set>
                                    <p:animEffect transition="in" filter="fade">
                                      <p:cBhvr>
                                        <p:cTn id="67" dur="500"/>
                                        <p:tgtEl>
                                          <p:spTgt spid="4">
                                            <p:txEl>
                                              <p:pRg st="5" end="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4">
                                            <p:txEl>
                                              <p:pRg st="6" end="6"/>
                                            </p:txEl>
                                          </p:spTgt>
                                        </p:tgtEl>
                                        <p:attrNameLst>
                                          <p:attrName>style.visibility</p:attrName>
                                        </p:attrNameLst>
                                      </p:cBhvr>
                                      <p:to>
                                        <p:strVal val="visible"/>
                                      </p:to>
                                    </p:set>
                                    <p:animEffect transition="in" filter="fade">
                                      <p:cBhvr>
                                        <p:cTn id="77" dur="500"/>
                                        <p:tgtEl>
                                          <p:spTgt spid="4">
                                            <p:txEl>
                                              <p:pRg st="6" end="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500"/>
                                        <p:tgtEl>
                                          <p:spTgt spid="1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500"/>
                                        <p:tgtEl>
                                          <p:spTgt spid="1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fade">
                                      <p:cBhvr>
                                        <p:cTn id="92" dur="500"/>
                                        <p:tgtEl>
                                          <p:spTgt spid="17"/>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18"/>
                                        </p:tgtEl>
                                        <p:attrNameLst>
                                          <p:attrName>style.visibility</p:attrName>
                                        </p:attrNameLst>
                                      </p:cBhvr>
                                      <p:to>
                                        <p:strVal val="visible"/>
                                      </p:to>
                                    </p:set>
                                    <p:animEffect transition="in" filter="fade">
                                      <p:cBhvr>
                                        <p:cTn id="97" dur="500"/>
                                        <p:tgtEl>
                                          <p:spTgt spid="1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fade">
                                      <p:cBhvr>
                                        <p:cTn id="102" dur="500"/>
                                        <p:tgtEl>
                                          <p:spTgt spid="1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0"/>
                                        </p:tgtEl>
                                        <p:attrNameLst>
                                          <p:attrName>style.visibility</p:attrName>
                                        </p:attrNameLst>
                                      </p:cBhvr>
                                      <p:to>
                                        <p:strVal val="visible"/>
                                      </p:to>
                                    </p:set>
                                    <p:animEffect transition="in" filter="fade">
                                      <p:cBhvr>
                                        <p:cTn id="10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p:bldP spid="6" grpId="0"/>
      <p:bldP spid="7" grpId="0"/>
      <p:bldP spid="8" grpId="0"/>
      <p:bldP spid="9" grpId="0"/>
      <p:bldP spid="10" grpId="0"/>
      <p:bldP spid="11" grpId="0"/>
      <p:bldP spid="13" grpId="0"/>
      <p:bldP spid="14" grpId="0"/>
      <p:bldP spid="15" grpId="0"/>
      <p:bldP spid="16" grpId="0"/>
      <p:bldP spid="17" grpId="0"/>
      <p:bldP spid="18" grpId="0"/>
      <p:bldP spid="19" grpId="0"/>
      <p:bldP spid="20"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E780DE7-B619-47AB-90C8-298EE87AB5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DF14CD-FE4E-4B91-BA7F-219603BF8673}">
  <ds:schemaRefs>
    <ds:schemaRef ds:uri="http://purl.org/dc/elements/1.1/"/>
    <ds:schemaRef ds:uri="http://purl.org/dc/dcmitype/"/>
    <ds:schemaRef ds:uri="http://www.w3.org/XML/1998/namespace"/>
    <ds:schemaRef ds:uri="9dd66dd2-dc2f-4e10-8286-f1da66314693"/>
    <ds:schemaRef ds:uri="http://schemas.microsoft.com/office/2006/metadata/properties"/>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A5CE95B1-CCAD-4750-8F05-1DA9DDC39C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P1.3.2 - Energy Stores</Template>
  <TotalTime>27</TotalTime>
  <Words>6276</Words>
  <Application>Microsoft Macintosh PowerPoint</Application>
  <PresentationFormat>Widescreen</PresentationFormat>
  <Paragraphs>587</Paragraphs>
  <Slides>27</Slides>
  <Notes>27</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Century Gothic</vt:lpstr>
      <vt:lpstr>Georgia</vt:lpstr>
      <vt:lpstr>Calibri</vt:lpstr>
      <vt:lpstr>Wingdings</vt:lpstr>
      <vt:lpstr>B2.2.11 Feedback lesson</vt:lpstr>
      <vt:lpstr>Making this resource work for you</vt:lpstr>
      <vt:lpstr>PowerPoint Presentation</vt:lpstr>
      <vt:lpstr>PowerPoint Presentation</vt:lpstr>
      <vt:lpstr>PowerPoint Presentation</vt:lpstr>
      <vt:lpstr>C4.2.5</vt:lpstr>
      <vt:lpstr>PowerPoint Presentation</vt:lpstr>
      <vt:lpstr>This is the fix-it portion of the lesson</vt:lpstr>
      <vt:lpstr>PowerPoint Presentation</vt:lpstr>
      <vt:lpstr>Half Equations</vt:lpstr>
      <vt:lpstr>PowerPoint Presentation</vt:lpstr>
      <vt:lpstr>Is this correct?</vt:lpstr>
      <vt:lpstr>Drill</vt:lpstr>
      <vt:lpstr>Drill answers</vt:lpstr>
      <vt:lpstr>I: Writing half equations</vt:lpstr>
      <vt:lpstr>We: Writing half equations</vt:lpstr>
      <vt:lpstr>You: Writing half equations</vt:lpstr>
      <vt:lpstr>Activity</vt:lpstr>
      <vt:lpstr>Answers – Section A</vt:lpstr>
      <vt:lpstr>Answers – Section A</vt:lpstr>
      <vt:lpstr>Answers – Section B</vt:lpstr>
      <vt:lpstr>Answers – Section B</vt:lpstr>
      <vt:lpstr>Answers – Section B</vt:lpstr>
      <vt:lpstr>Answers – Section C</vt:lpstr>
      <vt:lpstr>Answers – Section C</vt:lpstr>
      <vt:lpstr>Answer the questions below.</vt:lpstr>
      <vt:lpstr>Answer the question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2</cp:revision>
  <dcterms:created xsi:type="dcterms:W3CDTF">2019-03-21T11:24:14Z</dcterms:created>
  <dcterms:modified xsi:type="dcterms:W3CDTF">2024-12-12T16:53:58Z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